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8" r:id="rId2"/>
    <p:sldId id="257" r:id="rId3"/>
    <p:sldId id="289" r:id="rId4"/>
    <p:sldId id="258" r:id="rId5"/>
    <p:sldId id="29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93" r:id="rId14"/>
    <p:sldId id="278" r:id="rId15"/>
    <p:sldId id="275" r:id="rId16"/>
    <p:sldId id="276" r:id="rId17"/>
    <p:sldId id="277" r:id="rId18"/>
    <p:sldId id="294" r:id="rId19"/>
    <p:sldId id="262" r:id="rId20"/>
    <p:sldId id="295" r:id="rId21"/>
    <p:sldId id="263" r:id="rId22"/>
    <p:sldId id="265" r:id="rId23"/>
    <p:sldId id="296" r:id="rId24"/>
    <p:sldId id="299" r:id="rId25"/>
    <p:sldId id="266" r:id="rId26"/>
    <p:sldId id="287" r:id="rId27"/>
    <p:sldId id="297" r:id="rId28"/>
    <p:sldId id="280" r:id="rId29"/>
    <p:sldId id="285" r:id="rId30"/>
    <p:sldId id="281" r:id="rId31"/>
    <p:sldId id="282" r:id="rId32"/>
    <p:sldId id="291" r:id="rId3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94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0059" autoAdjust="0"/>
  </p:normalViewPr>
  <p:slideViewPr>
    <p:cSldViewPr>
      <p:cViewPr varScale="1">
        <p:scale>
          <a:sx n="93" d="100"/>
          <a:sy n="93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8760-0D2A-4BF7-B7A6-C827542A2E49}" type="datetimeFigureOut">
              <a:rPr lang="de-AT" smtClean="0"/>
              <a:t>18.07.2014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059C6-9E8B-4668-A1B2-A28DB05E9A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98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01EE-F880-482F-B47D-D279D4064DB3}" type="datetimeFigureOut">
              <a:rPr lang="de-AT" smtClean="0"/>
              <a:t>18.07.2014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FBF8F-63D7-4FAC-8396-24FC027CC1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5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39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542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63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72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559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64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733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948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BF8F-63D7-4FAC-8396-24FC027CC1FA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5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BB7B-BCB3-4E78-BC48-C06C715BD720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74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1FEA-B7E5-46D0-85D7-4DB3B882FAFE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645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B60A-513B-44FE-AD76-18ABCE467744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92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3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66838"/>
            <a:ext cx="8229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167E-4BE5-49E3-A5B3-3A4AE021866A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250825" y="1366838"/>
            <a:ext cx="8569325" cy="0"/>
          </a:xfrm>
          <a:prstGeom prst="line">
            <a:avLst/>
          </a:prstGeom>
          <a:ln w="15875">
            <a:solidFill>
              <a:srgbClr val="FFD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03934" cy="10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9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F397-228A-4B5A-AC0C-A3E01336481F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5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5E26-731E-48AE-AC6B-9E1EF7CBC988}" type="datetime1">
              <a:rPr lang="de-AT" smtClean="0"/>
              <a:t>18.07.2014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787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CE0A-2337-4937-B0A5-1B4F5C726037}" type="datetime1">
              <a:rPr lang="de-AT" smtClean="0"/>
              <a:t>18.07.2014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29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3C0F-4B3A-41D7-B204-6426740E4EE2}" type="datetime1">
              <a:rPr lang="de-AT" smtClean="0"/>
              <a:t>18.07.2014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708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3816-3E7F-49A0-B9E7-7D52B9E8B005}" type="datetime1">
              <a:rPr lang="de-AT" smtClean="0"/>
              <a:t>18.07.2014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41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07A9-1C5A-4CD7-ADF4-E147FBD26CB8}" type="datetime1">
              <a:rPr lang="de-AT" smtClean="0"/>
              <a:t>18.07.2014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134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924-D74A-429C-9F68-C7FA9CD2594B}" type="datetime1">
              <a:rPr lang="de-AT" smtClean="0"/>
              <a:t>18.07.2014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978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F479-CE11-450B-952E-AFF80ACE3EC0}" type="datetime1">
              <a:rPr lang="de-AT" smtClean="0"/>
              <a:t>18.07.2014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4118C-DBA4-470B-8D96-8969032F1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0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Sample 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9400"/>
            <a:ext cx="9144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6038"/>
            <a:ext cx="3692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400050" y="1911350"/>
            <a:ext cx="8204398" cy="1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/>
            <a:r>
              <a:rPr lang="en-GB" sz="3200" b="1" i="1" dirty="0">
                <a:solidFill>
                  <a:srgbClr val="0E4194"/>
                </a:solidFill>
              </a:rPr>
              <a:t>START – Danube Region Project </a:t>
            </a:r>
            <a:r>
              <a:rPr lang="en-GB" sz="3200" b="1" i="1" dirty="0" smtClean="0">
                <a:solidFill>
                  <a:srgbClr val="0E4194"/>
                </a:solidFill>
              </a:rPr>
              <a:t>Fund</a:t>
            </a:r>
            <a:r>
              <a:rPr lang="en-GB" sz="3200" b="1" i="1" smtClean="0">
                <a:solidFill>
                  <a:srgbClr val="0E4194"/>
                </a:solidFill>
              </a:rPr>
              <a:t/>
            </a:r>
            <a:br>
              <a:rPr lang="en-GB" sz="3200" b="1" i="1" smtClean="0">
                <a:solidFill>
                  <a:srgbClr val="0E4194"/>
                </a:solidFill>
              </a:rPr>
            </a:br>
            <a:r>
              <a:rPr lang="en-GB" sz="3200" b="1" i="1" smtClean="0">
                <a:solidFill>
                  <a:srgbClr val="0E4194"/>
                </a:solidFill>
              </a:rPr>
              <a:t>1</a:t>
            </a:r>
            <a:r>
              <a:rPr lang="en-GB" sz="3200" b="1" i="1" baseline="30000" smtClean="0">
                <a:solidFill>
                  <a:srgbClr val="0E4194"/>
                </a:solidFill>
              </a:rPr>
              <a:t>st</a:t>
            </a:r>
            <a:r>
              <a:rPr lang="en-GB" sz="3200" b="1" i="1" smtClean="0">
                <a:solidFill>
                  <a:srgbClr val="0E4194"/>
                </a:solidFill>
              </a:rPr>
              <a:t> </a:t>
            </a:r>
            <a:r>
              <a:rPr lang="en-GB" sz="3200" b="1" i="1" dirty="0" smtClean="0">
                <a:solidFill>
                  <a:srgbClr val="0E4194"/>
                </a:solidFill>
              </a:rPr>
              <a:t>Call</a:t>
            </a:r>
            <a:endParaRPr lang="de-AT" sz="3200" b="1" i="1" dirty="0">
              <a:solidFill>
                <a:srgbClr val="0E4194"/>
              </a:solidFill>
            </a:endParaRPr>
          </a:p>
        </p:txBody>
      </p:sp>
      <p:pic>
        <p:nvPicPr>
          <p:cNvPr id="3079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28775"/>
            <a:ext cx="52085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EUROVIENNA\03 Projekte\01 Aktuell\14-02 PAC10 - START\13 Kommunikation\Logo - START\DRS START logo 2_ 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53343"/>
            <a:ext cx="2923570" cy="12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3600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GB" sz="2200" u="sng" dirty="0">
                <a:solidFill>
                  <a:srgbClr val="0E4194"/>
                </a:solidFill>
              </a:rPr>
              <a:t>Project partnership:</a:t>
            </a:r>
            <a:endParaRPr lang="en-GB" sz="2200" u="sng" dirty="0" smtClean="0">
              <a:solidFill>
                <a:srgbClr val="0E4194"/>
              </a:solidFill>
            </a:endParaRP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>
                <a:solidFill>
                  <a:srgbClr val="0E4194"/>
                </a:solidFill>
              </a:rPr>
              <a:t>A</a:t>
            </a:r>
            <a:r>
              <a:rPr lang="en-US" sz="1800" dirty="0" smtClean="0">
                <a:solidFill>
                  <a:srgbClr val="0E4194"/>
                </a:solidFill>
              </a:rPr>
              <a:t>t </a:t>
            </a:r>
            <a:r>
              <a:rPr lang="en-US" sz="1800" dirty="0">
                <a:solidFill>
                  <a:srgbClr val="0E4194"/>
                </a:solidFill>
              </a:rPr>
              <a:t>least </a:t>
            </a:r>
            <a:r>
              <a:rPr lang="en-US" sz="1800" b="1" dirty="0">
                <a:solidFill>
                  <a:srgbClr val="0E4194"/>
                </a:solidFill>
              </a:rPr>
              <a:t>two partners from two countries </a:t>
            </a:r>
            <a:r>
              <a:rPr lang="en-US" sz="1800" dirty="0">
                <a:solidFill>
                  <a:srgbClr val="0E4194"/>
                </a:solidFill>
              </a:rPr>
              <a:t>of the Danube </a:t>
            </a:r>
            <a:r>
              <a:rPr lang="en-US" sz="1800" dirty="0" smtClean="0">
                <a:solidFill>
                  <a:srgbClr val="0E4194"/>
                </a:solidFill>
              </a:rPr>
              <a:t>Region (exceptions possible)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One </a:t>
            </a:r>
            <a:r>
              <a:rPr lang="en-US" sz="1800" dirty="0">
                <a:solidFill>
                  <a:srgbClr val="0E4194"/>
                </a:solidFill>
              </a:rPr>
              <a:t>partner </a:t>
            </a:r>
            <a:r>
              <a:rPr lang="en-US" sz="1800" dirty="0" smtClean="0">
                <a:solidFill>
                  <a:srgbClr val="0E4194"/>
                </a:solidFill>
              </a:rPr>
              <a:t>acts as “Applicant”, once selected as “Lead Partner” (LP). </a:t>
            </a:r>
          </a:p>
          <a:p>
            <a:pPr marL="800100" lvl="2" indent="0" algn="just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LP signs subsidy contract, receives payments, is responsible </a:t>
            </a:r>
            <a:r>
              <a:rPr lang="en-US" sz="1800" dirty="0">
                <a:solidFill>
                  <a:srgbClr val="0E4194"/>
                </a:solidFill>
              </a:rPr>
              <a:t>for management, communication, implementation and </a:t>
            </a:r>
            <a:r>
              <a:rPr lang="en-US" sz="1800" dirty="0" smtClean="0">
                <a:solidFill>
                  <a:srgbClr val="0E4194"/>
                </a:solidFill>
              </a:rPr>
              <a:t>coordination </a:t>
            </a:r>
            <a:r>
              <a:rPr lang="en-US" sz="1800" dirty="0">
                <a:solidFill>
                  <a:srgbClr val="0E4194"/>
                </a:solidFill>
              </a:rPr>
              <a:t>of </a:t>
            </a:r>
            <a:r>
              <a:rPr lang="en-US" sz="1800" dirty="0" smtClean="0">
                <a:solidFill>
                  <a:srgbClr val="0E4194"/>
                </a:solidFill>
              </a:rPr>
              <a:t>activities</a:t>
            </a:r>
          </a:p>
          <a:p>
            <a:pPr algn="just">
              <a:spcBef>
                <a:spcPts val="1200"/>
              </a:spcBef>
            </a:pPr>
            <a:r>
              <a:rPr lang="en-US" sz="2200" u="sng" dirty="0">
                <a:solidFill>
                  <a:srgbClr val="0E4194"/>
                </a:solidFill>
              </a:rPr>
              <a:t>Maximum number of partners</a:t>
            </a:r>
            <a:r>
              <a:rPr lang="en-US" sz="2200" dirty="0">
                <a:solidFill>
                  <a:srgbClr val="0E4194"/>
                </a:solidFill>
              </a:rPr>
              <a:t>: </a:t>
            </a:r>
            <a:r>
              <a:rPr lang="en-US" sz="2200" b="1" dirty="0">
                <a:solidFill>
                  <a:srgbClr val="0E4194"/>
                </a:solidFill>
              </a:rPr>
              <a:t>6</a:t>
            </a:r>
            <a:r>
              <a:rPr lang="en-US" sz="2200" dirty="0">
                <a:solidFill>
                  <a:srgbClr val="0E4194"/>
                </a:solidFill>
              </a:rPr>
              <a:t> (incl. applicant)</a:t>
            </a: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0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Basic </a:t>
            </a:r>
            <a:r>
              <a:rPr lang="en-US" sz="3600" b="1" dirty="0">
                <a:solidFill>
                  <a:srgbClr val="0E4194"/>
                </a:solidFill>
              </a:rPr>
              <a:t>eligibility </a:t>
            </a:r>
            <a:r>
              <a:rPr lang="en-US" sz="3600" b="1" dirty="0" smtClean="0">
                <a:solidFill>
                  <a:srgbClr val="0E4194"/>
                </a:solidFill>
              </a:rPr>
              <a:t>criteria (II)</a:t>
            </a:r>
          </a:p>
        </p:txBody>
      </p:sp>
    </p:spTree>
    <p:extLst>
      <p:ext uri="{BB962C8B-B14F-4D97-AF65-F5344CB8AC3E}">
        <p14:creationId xmlns:p14="http://schemas.microsoft.com/office/powerpoint/2010/main" val="420596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348880"/>
            <a:ext cx="7848872" cy="3600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E4194"/>
                </a:solidFill>
              </a:rPr>
              <a:t>Project activities must take place in the Danube </a:t>
            </a:r>
            <a:r>
              <a:rPr lang="en-US" sz="2200" b="1" dirty="0" smtClean="0">
                <a:solidFill>
                  <a:srgbClr val="0E4194"/>
                </a:solidFill>
              </a:rPr>
              <a:t>Region</a:t>
            </a: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Travel/meetings </a:t>
            </a:r>
            <a:r>
              <a:rPr lang="en-US" sz="1800" dirty="0">
                <a:solidFill>
                  <a:srgbClr val="0E4194"/>
                </a:solidFill>
              </a:rPr>
              <a:t>outside the Danube Region are only eligible if necessary to implement the project activities.</a:t>
            </a:r>
            <a:endParaRPr lang="en-US" sz="1800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sz="2200" b="1" dirty="0" smtClean="0">
                <a:solidFill>
                  <a:srgbClr val="0E4194"/>
                </a:solidFill>
              </a:rPr>
              <a:t>Projects </a:t>
            </a:r>
            <a:r>
              <a:rPr lang="en-US" sz="2200" b="1" dirty="0">
                <a:solidFill>
                  <a:srgbClr val="0E4194"/>
                </a:solidFill>
              </a:rPr>
              <a:t>have to reveal public </a:t>
            </a:r>
            <a:r>
              <a:rPr lang="en-US" sz="2200" b="1" dirty="0" smtClean="0">
                <a:solidFill>
                  <a:srgbClr val="0E4194"/>
                </a:solidFill>
              </a:rPr>
              <a:t>interest</a:t>
            </a:r>
            <a:endParaRPr lang="en-US" sz="2200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START </a:t>
            </a:r>
            <a:r>
              <a:rPr lang="en-US" sz="1800" dirty="0">
                <a:solidFill>
                  <a:srgbClr val="0E4194"/>
                </a:solidFill>
              </a:rPr>
              <a:t>does not support projects with a predominant commercial </a:t>
            </a:r>
            <a:r>
              <a:rPr lang="en-US" sz="1800" dirty="0" smtClean="0">
                <a:solidFill>
                  <a:srgbClr val="0E4194"/>
                </a:solidFill>
              </a:rPr>
              <a:t>interest</a:t>
            </a:r>
          </a:p>
          <a:p>
            <a:pPr algn="just">
              <a:spcBef>
                <a:spcPts val="1200"/>
              </a:spcBef>
            </a:pPr>
            <a:r>
              <a:rPr lang="en-US" sz="2200" b="1" dirty="0" smtClean="0">
                <a:solidFill>
                  <a:srgbClr val="0E4194"/>
                </a:solidFill>
              </a:rPr>
              <a:t>Access </a:t>
            </a:r>
            <a:r>
              <a:rPr lang="en-US" sz="2200" b="1" dirty="0">
                <a:solidFill>
                  <a:srgbClr val="0E4194"/>
                </a:solidFill>
              </a:rPr>
              <a:t>to START is not </a:t>
            </a:r>
            <a:r>
              <a:rPr lang="en-US" sz="2200" b="1" dirty="0" smtClean="0">
                <a:solidFill>
                  <a:srgbClr val="0E4194"/>
                </a:solidFill>
              </a:rPr>
              <a:t>correlated to TAF-DRP or DFD support </a:t>
            </a: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It is not excluded </a:t>
            </a:r>
            <a:r>
              <a:rPr lang="en-US" sz="1800" dirty="0">
                <a:solidFill>
                  <a:srgbClr val="0E4194"/>
                </a:solidFill>
              </a:rPr>
              <a:t>to combine support from these different </a:t>
            </a:r>
            <a:r>
              <a:rPr lang="en-US" sz="1800" dirty="0" smtClean="0">
                <a:solidFill>
                  <a:srgbClr val="0E4194"/>
                </a:solidFill>
              </a:rPr>
              <a:t>schemes, but it is no condition</a:t>
            </a: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0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Basic </a:t>
            </a:r>
            <a:r>
              <a:rPr lang="en-US" sz="3600" b="1" dirty="0">
                <a:solidFill>
                  <a:srgbClr val="0E4194"/>
                </a:solidFill>
              </a:rPr>
              <a:t>eligibility </a:t>
            </a:r>
            <a:r>
              <a:rPr lang="en-US" sz="3600" b="1" dirty="0" smtClean="0">
                <a:solidFill>
                  <a:srgbClr val="0E4194"/>
                </a:solidFill>
              </a:rPr>
              <a:t>criteria (III)</a:t>
            </a:r>
          </a:p>
        </p:txBody>
      </p:sp>
    </p:spTree>
    <p:extLst>
      <p:ext uri="{BB962C8B-B14F-4D97-AF65-F5344CB8AC3E}">
        <p14:creationId xmlns:p14="http://schemas.microsoft.com/office/powerpoint/2010/main" val="2690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248472"/>
          </a:xfrm>
        </p:spPr>
        <p:txBody>
          <a:bodyPr>
            <a:normAutofit/>
          </a:bodyPr>
          <a:lstStyle/>
          <a:p>
            <a:pPr marL="400050" lvl="1" indent="0" algn="just">
              <a:spcBef>
                <a:spcPts val="1200"/>
              </a:spcBef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0" y="15805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START and other support schemes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3567" y="2394122"/>
            <a:ext cx="7936557" cy="348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pic>
        <p:nvPicPr>
          <p:cNvPr id="10" name="Picture 4" descr="https://encrypted-tbn1.gstatic.com/images?q=tbn:ANd9GcRCMLypSVETU-JBB3Hgn2gJxUmkPWcHUS07DYW0XYG7vNRn71r3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9" y="4149080"/>
            <a:ext cx="879617" cy="8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03821" y="321586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>
                <a:solidFill>
                  <a:srgbClr val="FFC000"/>
                </a:solidFill>
              </a:rPr>
              <a:t>TAF-DRP: </a:t>
            </a:r>
            <a:r>
              <a:rPr lang="de-AT" b="1" dirty="0" err="1">
                <a:solidFill>
                  <a:srgbClr val="0E4194"/>
                </a:solidFill>
              </a:rPr>
              <a:t>technical</a:t>
            </a:r>
            <a:r>
              <a:rPr lang="de-AT" b="1" dirty="0">
                <a:solidFill>
                  <a:srgbClr val="0E4194"/>
                </a:solidFill>
              </a:rPr>
              <a:t> </a:t>
            </a:r>
            <a:r>
              <a:rPr lang="de-AT" b="1" dirty="0" err="1">
                <a:solidFill>
                  <a:srgbClr val="0E4194"/>
                </a:solidFill>
              </a:rPr>
              <a:t>assistance</a:t>
            </a:r>
            <a:r>
              <a:rPr lang="de-AT" b="1" dirty="0">
                <a:solidFill>
                  <a:srgbClr val="0E4194"/>
                </a:solidFill>
              </a:rPr>
              <a:t> </a:t>
            </a:r>
            <a:r>
              <a:rPr lang="de-AT" dirty="0" err="1">
                <a:solidFill>
                  <a:srgbClr val="0E4194"/>
                </a:solidFill>
              </a:rPr>
              <a:t>by</a:t>
            </a:r>
            <a:r>
              <a:rPr lang="de-AT" dirty="0">
                <a:solidFill>
                  <a:srgbClr val="0E4194"/>
                </a:solidFill>
              </a:rPr>
              <a:t> </a:t>
            </a:r>
            <a:r>
              <a:rPr lang="de-AT" dirty="0" err="1">
                <a:solidFill>
                  <a:srgbClr val="0E4194"/>
                </a:solidFill>
              </a:rPr>
              <a:t>experts</a:t>
            </a:r>
            <a:r>
              <a:rPr lang="de-AT" dirty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to</a:t>
            </a:r>
            <a:r>
              <a:rPr lang="de-AT" dirty="0" smtClean="0">
                <a:solidFill>
                  <a:srgbClr val="0E4194"/>
                </a:solidFill>
              </a:rPr>
              <a:t> turn </a:t>
            </a:r>
            <a:r>
              <a:rPr lang="de-AT" dirty="0" err="1" smtClean="0">
                <a:solidFill>
                  <a:srgbClr val="0E4194"/>
                </a:solidFill>
              </a:rPr>
              <a:t>project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ideas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to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bankable</a:t>
            </a:r>
            <a:r>
              <a:rPr lang="de-AT" dirty="0" smtClean="0">
                <a:solidFill>
                  <a:srgbClr val="0E4194"/>
                </a:solidFill>
              </a:rPr>
              <a:t>/</a:t>
            </a:r>
            <a:r>
              <a:rPr lang="de-AT" dirty="0" err="1" smtClean="0">
                <a:solidFill>
                  <a:srgbClr val="0E4194"/>
                </a:solidFill>
              </a:rPr>
              <a:t>fundable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projects</a:t>
            </a:r>
            <a:r>
              <a:rPr lang="de-AT" dirty="0">
                <a:solidFill>
                  <a:srgbClr val="0E4194"/>
                </a:solidFill>
              </a:rPr>
              <a:t> </a:t>
            </a:r>
            <a:r>
              <a:rPr lang="de-AT" dirty="0" smtClean="0">
                <a:solidFill>
                  <a:srgbClr val="0E4194"/>
                </a:solidFill>
              </a:rPr>
              <a:t>(</a:t>
            </a:r>
            <a:r>
              <a:rPr lang="de-AT" dirty="0" err="1">
                <a:solidFill>
                  <a:srgbClr val="0E4194"/>
                </a:solidFill>
              </a:rPr>
              <a:t>for</a:t>
            </a:r>
            <a:r>
              <a:rPr lang="de-AT" dirty="0">
                <a:solidFill>
                  <a:srgbClr val="0E4194"/>
                </a:solidFill>
              </a:rPr>
              <a:t> </a:t>
            </a:r>
            <a:r>
              <a:rPr lang="de-AT" dirty="0" err="1">
                <a:solidFill>
                  <a:srgbClr val="0E4194"/>
                </a:solidFill>
              </a:rPr>
              <a:t>projects</a:t>
            </a:r>
            <a:r>
              <a:rPr lang="de-AT" dirty="0">
                <a:solidFill>
                  <a:srgbClr val="0E4194"/>
                </a:solidFill>
              </a:rPr>
              <a:t> &lt;25Mio </a:t>
            </a:r>
            <a:r>
              <a:rPr lang="de-AT" dirty="0" smtClean="0">
                <a:solidFill>
                  <a:srgbClr val="0E4194"/>
                </a:solidFill>
              </a:rPr>
              <a:t>€</a:t>
            </a:r>
            <a:r>
              <a:rPr lang="de-AT" dirty="0">
                <a:solidFill>
                  <a:srgbClr val="0E4194"/>
                </a:solidFill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63688" y="2276872"/>
            <a:ext cx="6575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>
                <a:solidFill>
                  <a:srgbClr val="FFC000"/>
                </a:solidFill>
              </a:rPr>
              <a:t>START: </a:t>
            </a:r>
            <a:r>
              <a:rPr lang="de-AT" sz="2000" b="1" dirty="0" err="1" smtClean="0">
                <a:solidFill>
                  <a:srgbClr val="0E4194"/>
                </a:solidFill>
              </a:rPr>
              <a:t>seed</a:t>
            </a:r>
            <a:r>
              <a:rPr lang="de-AT" sz="2000" b="1" dirty="0" smtClean="0">
                <a:solidFill>
                  <a:srgbClr val="0E4194"/>
                </a:solidFill>
              </a:rPr>
              <a:t> </a:t>
            </a:r>
            <a:r>
              <a:rPr lang="de-AT" sz="2000" b="1" dirty="0" err="1" smtClean="0">
                <a:solidFill>
                  <a:srgbClr val="0E4194"/>
                </a:solidFill>
              </a:rPr>
              <a:t>money</a:t>
            </a:r>
            <a:r>
              <a:rPr lang="de-AT" sz="2000" b="1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to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finance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small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projects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or</a:t>
            </a:r>
            <a:r>
              <a:rPr lang="de-AT" sz="2000" dirty="0" smtClean="0">
                <a:solidFill>
                  <a:srgbClr val="0E4194"/>
                </a:solidFill>
              </a:rPr>
              <a:t> a </a:t>
            </a:r>
            <a:r>
              <a:rPr lang="de-AT" sz="2000" dirty="0" err="1" smtClean="0">
                <a:solidFill>
                  <a:srgbClr val="0E4194"/>
                </a:solidFill>
              </a:rPr>
              <a:t>part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of</a:t>
            </a:r>
            <a:r>
              <a:rPr lang="de-AT" sz="2000" dirty="0" smtClean="0">
                <a:solidFill>
                  <a:srgbClr val="0E4194"/>
                </a:solidFill>
              </a:rPr>
              <a:t> a larger </a:t>
            </a:r>
            <a:r>
              <a:rPr lang="de-AT" sz="2000" dirty="0" err="1" smtClean="0">
                <a:solidFill>
                  <a:srgbClr val="0E4194"/>
                </a:solidFill>
              </a:rPr>
              <a:t>project</a:t>
            </a:r>
            <a:r>
              <a:rPr lang="de-AT" sz="2000" dirty="0" smtClean="0">
                <a:solidFill>
                  <a:srgbClr val="0E4194"/>
                </a:solidFill>
              </a:rPr>
              <a:t> (</a:t>
            </a:r>
            <a:r>
              <a:rPr lang="de-AT" sz="2000" dirty="0" err="1" smtClean="0">
                <a:solidFill>
                  <a:srgbClr val="0E4194"/>
                </a:solidFill>
              </a:rPr>
              <a:t>preparation</a:t>
            </a:r>
            <a:r>
              <a:rPr lang="de-AT" sz="2000" dirty="0" smtClean="0">
                <a:solidFill>
                  <a:srgbClr val="0E4194"/>
                </a:solidFill>
              </a:rPr>
              <a:t>, </a:t>
            </a:r>
            <a:r>
              <a:rPr lang="de-AT" sz="2000" dirty="0" err="1" smtClean="0">
                <a:solidFill>
                  <a:srgbClr val="0E4194"/>
                </a:solidFill>
              </a:rPr>
              <a:t>work</a:t>
            </a:r>
            <a:r>
              <a:rPr lang="de-AT" sz="2000" dirty="0" smtClean="0">
                <a:solidFill>
                  <a:srgbClr val="0E4194"/>
                </a:solidFill>
              </a:rPr>
              <a:t> </a:t>
            </a:r>
            <a:r>
              <a:rPr lang="de-AT" sz="2000" dirty="0" err="1" smtClean="0">
                <a:solidFill>
                  <a:srgbClr val="0E4194"/>
                </a:solidFill>
              </a:rPr>
              <a:t>package</a:t>
            </a:r>
            <a:r>
              <a:rPr lang="de-AT" sz="2000" dirty="0" smtClean="0">
                <a:solidFill>
                  <a:srgbClr val="0E4194"/>
                </a:solidFill>
              </a:rPr>
              <a:t>(s)</a:t>
            </a:r>
            <a:endParaRPr lang="de-AT" sz="2000" dirty="0">
              <a:solidFill>
                <a:srgbClr val="0E4194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69441" y="41490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err="1" smtClean="0">
                <a:solidFill>
                  <a:srgbClr val="FFC000"/>
                </a:solidFill>
              </a:rPr>
              <a:t>Danube</a:t>
            </a:r>
            <a:r>
              <a:rPr lang="de-AT" sz="2200" b="1" dirty="0" smtClean="0">
                <a:solidFill>
                  <a:srgbClr val="FFC000"/>
                </a:solidFill>
              </a:rPr>
              <a:t> </a:t>
            </a:r>
            <a:r>
              <a:rPr lang="de-AT" sz="2200" b="1" dirty="0" err="1" smtClean="0">
                <a:solidFill>
                  <a:srgbClr val="FFC000"/>
                </a:solidFill>
              </a:rPr>
              <a:t>Financing</a:t>
            </a:r>
            <a:r>
              <a:rPr lang="de-AT" sz="2200" b="1" dirty="0" smtClean="0">
                <a:solidFill>
                  <a:srgbClr val="FFC000"/>
                </a:solidFill>
              </a:rPr>
              <a:t> </a:t>
            </a:r>
            <a:r>
              <a:rPr lang="de-AT" sz="2200" b="1" dirty="0" err="1" smtClean="0">
                <a:solidFill>
                  <a:srgbClr val="FFC000"/>
                </a:solidFill>
              </a:rPr>
              <a:t>Dialogue</a:t>
            </a:r>
            <a:r>
              <a:rPr lang="de-AT" sz="2200" b="1" dirty="0" smtClean="0">
                <a:solidFill>
                  <a:srgbClr val="FFC000"/>
                </a:solidFill>
              </a:rPr>
              <a:t>: </a:t>
            </a:r>
            <a:r>
              <a:rPr lang="de-AT" b="1" dirty="0" smtClean="0">
                <a:solidFill>
                  <a:srgbClr val="0E4194"/>
                </a:solidFill>
              </a:rPr>
              <a:t>match-</a:t>
            </a:r>
            <a:r>
              <a:rPr lang="de-AT" b="1" dirty="0" err="1" smtClean="0">
                <a:solidFill>
                  <a:srgbClr val="0E4194"/>
                </a:solidFill>
              </a:rPr>
              <a:t>making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b="1" dirty="0" err="1" smtClean="0">
                <a:solidFill>
                  <a:srgbClr val="0E4194"/>
                </a:solidFill>
              </a:rPr>
              <a:t>opportunities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between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project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promoters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and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financing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organisations</a:t>
            </a:r>
            <a:r>
              <a:rPr lang="de-AT" dirty="0" smtClean="0">
                <a:solidFill>
                  <a:srgbClr val="0E4194"/>
                </a:solidFill>
              </a:rPr>
              <a:t> (</a:t>
            </a:r>
            <a:r>
              <a:rPr lang="de-AT" dirty="0" err="1" smtClean="0">
                <a:solidFill>
                  <a:srgbClr val="0E4194"/>
                </a:solidFill>
              </a:rPr>
              <a:t>events</a:t>
            </a:r>
            <a:r>
              <a:rPr lang="de-AT" dirty="0" smtClean="0">
                <a:solidFill>
                  <a:srgbClr val="0E4194"/>
                </a:solidFill>
              </a:rPr>
              <a:t>)</a:t>
            </a:r>
            <a:endParaRPr lang="de-AT" dirty="0">
              <a:solidFill>
                <a:srgbClr val="0E4194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62" y="5110687"/>
            <a:ext cx="1003682" cy="69457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555775" y="5085330"/>
            <a:ext cx="546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>
                <a:solidFill>
                  <a:srgbClr val="FFC000"/>
                </a:solidFill>
              </a:rPr>
              <a:t>JRC (Joint </a:t>
            </a:r>
            <a:r>
              <a:rPr lang="de-AT" sz="2200" b="1" dirty="0">
                <a:solidFill>
                  <a:srgbClr val="FFC000"/>
                </a:solidFill>
              </a:rPr>
              <a:t>R</a:t>
            </a:r>
            <a:r>
              <a:rPr lang="de-AT" sz="2200" b="1" dirty="0" smtClean="0">
                <a:solidFill>
                  <a:srgbClr val="FFC000"/>
                </a:solidFill>
              </a:rPr>
              <a:t>esearch </a:t>
            </a:r>
            <a:r>
              <a:rPr lang="de-AT" sz="2200" b="1" dirty="0" err="1">
                <a:solidFill>
                  <a:srgbClr val="FFC000"/>
                </a:solidFill>
              </a:rPr>
              <a:t>C</a:t>
            </a:r>
            <a:r>
              <a:rPr lang="de-AT" sz="2200" b="1" dirty="0" err="1" smtClean="0">
                <a:solidFill>
                  <a:srgbClr val="FFC000"/>
                </a:solidFill>
              </a:rPr>
              <a:t>entre</a:t>
            </a:r>
            <a:r>
              <a:rPr lang="de-AT" sz="2200" b="1" dirty="0">
                <a:solidFill>
                  <a:srgbClr val="FFC000"/>
                </a:solidFill>
              </a:rPr>
              <a:t>)</a:t>
            </a:r>
            <a:r>
              <a:rPr lang="de-AT" sz="2200" b="1" dirty="0" smtClean="0">
                <a:solidFill>
                  <a:srgbClr val="FFC000"/>
                </a:solidFill>
              </a:rPr>
              <a:t>: </a:t>
            </a:r>
            <a:r>
              <a:rPr lang="de-AT" b="1" dirty="0" err="1" smtClean="0">
                <a:solidFill>
                  <a:srgbClr val="0E4194"/>
                </a:solidFill>
              </a:rPr>
              <a:t>scientific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b="1" dirty="0" err="1" smtClean="0">
                <a:solidFill>
                  <a:srgbClr val="0E4194"/>
                </a:solidFill>
              </a:rPr>
              <a:t>support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to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the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Danube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Strategy</a:t>
            </a:r>
            <a:r>
              <a:rPr lang="de-AT" dirty="0" smtClean="0">
                <a:solidFill>
                  <a:srgbClr val="0E4194"/>
                </a:solidFill>
              </a:rPr>
              <a:t> (4 </a:t>
            </a:r>
            <a:r>
              <a:rPr lang="de-AT" dirty="0" err="1" smtClean="0">
                <a:solidFill>
                  <a:srgbClr val="0E4194"/>
                </a:solidFill>
              </a:rPr>
              <a:t>clusters</a:t>
            </a:r>
            <a:r>
              <a:rPr lang="de-AT" dirty="0">
                <a:solidFill>
                  <a:srgbClr val="0E4194"/>
                </a:solidFill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83767" y="5913219"/>
            <a:ext cx="555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>
                <a:solidFill>
                  <a:srgbClr val="FFC000"/>
                </a:solidFill>
              </a:rPr>
              <a:t>Budapest </a:t>
            </a:r>
            <a:r>
              <a:rPr lang="de-AT" sz="2200" b="1" dirty="0" err="1" smtClean="0">
                <a:solidFill>
                  <a:srgbClr val="FFC000"/>
                </a:solidFill>
              </a:rPr>
              <a:t>Danube</a:t>
            </a:r>
            <a:r>
              <a:rPr lang="de-AT" sz="2200" b="1" dirty="0" smtClean="0">
                <a:solidFill>
                  <a:srgbClr val="FFC000"/>
                </a:solidFill>
              </a:rPr>
              <a:t> </a:t>
            </a:r>
            <a:r>
              <a:rPr lang="de-AT" sz="2200" b="1" dirty="0" err="1" smtClean="0">
                <a:solidFill>
                  <a:srgbClr val="FFC000"/>
                </a:solidFill>
              </a:rPr>
              <a:t>Contact</a:t>
            </a:r>
            <a:r>
              <a:rPr lang="de-AT" sz="2200" b="1" dirty="0" smtClean="0">
                <a:solidFill>
                  <a:srgbClr val="FFC000"/>
                </a:solidFill>
              </a:rPr>
              <a:t> Point: </a:t>
            </a:r>
            <a:r>
              <a:rPr lang="de-AT" b="1" dirty="0" err="1" smtClean="0">
                <a:solidFill>
                  <a:srgbClr val="0E4194"/>
                </a:solidFill>
              </a:rPr>
              <a:t>technical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b="1" dirty="0" err="1" smtClean="0">
                <a:solidFill>
                  <a:srgbClr val="0E4194"/>
                </a:solidFill>
              </a:rPr>
              <a:t>assistance</a:t>
            </a:r>
            <a:r>
              <a:rPr lang="de-AT" b="1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for</a:t>
            </a:r>
            <a:r>
              <a:rPr lang="de-AT" dirty="0" smtClean="0">
                <a:solidFill>
                  <a:srgbClr val="0E4194"/>
                </a:solidFill>
              </a:rPr>
              <a:t> large transnational </a:t>
            </a:r>
            <a:r>
              <a:rPr lang="de-AT" dirty="0" err="1" smtClean="0">
                <a:solidFill>
                  <a:srgbClr val="0E4194"/>
                </a:solidFill>
              </a:rPr>
              <a:t>infrastructure</a:t>
            </a:r>
            <a:r>
              <a:rPr lang="de-AT" dirty="0" smtClean="0">
                <a:solidFill>
                  <a:srgbClr val="0E4194"/>
                </a:solidFill>
              </a:rPr>
              <a:t> </a:t>
            </a:r>
            <a:r>
              <a:rPr lang="de-AT" dirty="0" err="1" smtClean="0">
                <a:solidFill>
                  <a:srgbClr val="0E4194"/>
                </a:solidFill>
              </a:rPr>
              <a:t>projects</a:t>
            </a:r>
            <a:endParaRPr lang="de-AT" dirty="0">
              <a:solidFill>
                <a:srgbClr val="0E4194"/>
              </a:solidFill>
            </a:endParaRPr>
          </a:p>
        </p:txBody>
      </p:sp>
      <p:pic>
        <p:nvPicPr>
          <p:cNvPr id="1026" name="Picture 2" descr="G:\EUROVIENNA\03 Projekte\01 Aktuell\99-übergreifend\PAC10\02 Events\20140626-27 EUSDR Annual Forum\04_Poster\BDCP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4" y="6087340"/>
            <a:ext cx="1835100" cy="3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9" y="3257746"/>
            <a:ext cx="784076" cy="666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1208626" cy="6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1604" y="47841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  <a:tabLst>
                <a:tab pos="265113" algn="l"/>
              </a:tabLst>
            </a:pPr>
            <a:r>
              <a:rPr lang="en-US" sz="3600" b="1" dirty="0" smtClean="0">
                <a:solidFill>
                  <a:srgbClr val="0E4194"/>
                </a:solidFill>
              </a:rPr>
              <a:t>Management structure</a:t>
            </a:r>
            <a:endParaRPr lang="en-US" sz="3600" b="1" dirty="0">
              <a:solidFill>
                <a:srgbClr val="0E41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60518" cy="520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55853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Management structure (I)</a:t>
            </a:r>
            <a:endParaRPr lang="en-US" sz="3600" b="1" dirty="0">
              <a:solidFill>
                <a:srgbClr val="0E4194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348880"/>
            <a:ext cx="7936557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1200"/>
              </a:spcBef>
              <a:buNone/>
            </a:pPr>
            <a:r>
              <a:rPr lang="en-US" sz="2600" b="1" dirty="0">
                <a:solidFill>
                  <a:srgbClr val="0E4194"/>
                </a:solidFill>
              </a:rPr>
              <a:t>Role of </a:t>
            </a:r>
            <a:r>
              <a:rPr lang="en-US" sz="2600" b="1" dirty="0" smtClean="0">
                <a:solidFill>
                  <a:srgbClr val="0E4194"/>
                </a:solidFill>
              </a:rPr>
              <a:t>EuroVienna - Implementing </a:t>
            </a:r>
            <a:r>
              <a:rPr lang="en-US" sz="2600" b="1" dirty="0">
                <a:solidFill>
                  <a:srgbClr val="0E4194"/>
                </a:solidFill>
              </a:rPr>
              <a:t>Body (IB</a:t>
            </a:r>
            <a:r>
              <a:rPr lang="en-US" sz="2600" b="1" dirty="0" smtClean="0">
                <a:solidFill>
                  <a:srgbClr val="0E4194"/>
                </a:solidFill>
              </a:rPr>
              <a:t>)</a:t>
            </a:r>
            <a:endParaRPr lang="en-US" sz="2600" b="1" dirty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err="1" smtClean="0">
                <a:solidFill>
                  <a:srgbClr val="0E4194"/>
                </a:solidFill>
              </a:rPr>
              <a:t>Organisation</a:t>
            </a:r>
            <a:r>
              <a:rPr lang="en-US" sz="2200" dirty="0" smtClean="0">
                <a:solidFill>
                  <a:srgbClr val="0E4194"/>
                </a:solidFill>
              </a:rPr>
              <a:t> and dissemination </a:t>
            </a:r>
            <a:r>
              <a:rPr lang="en-US" sz="2200" dirty="0">
                <a:solidFill>
                  <a:srgbClr val="0E4194"/>
                </a:solidFill>
              </a:rPr>
              <a:t>of </a:t>
            </a:r>
            <a:r>
              <a:rPr lang="en-US" sz="2200" dirty="0" smtClean="0">
                <a:solidFill>
                  <a:srgbClr val="0E4194"/>
                </a:solidFill>
              </a:rPr>
              <a:t>calls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Formal check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Forwarding checked applications incl. total list to PACs 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Plausibility check of </a:t>
            </a:r>
            <a:r>
              <a:rPr lang="en-US" sz="2200" dirty="0">
                <a:solidFill>
                  <a:srgbClr val="0E4194"/>
                </a:solidFill>
              </a:rPr>
              <a:t>project </a:t>
            </a:r>
            <a:r>
              <a:rPr lang="en-US" sz="2200" dirty="0" smtClean="0">
                <a:solidFill>
                  <a:srgbClr val="0E4194"/>
                </a:solidFill>
              </a:rPr>
              <a:t>applications</a:t>
            </a:r>
            <a:endParaRPr lang="en-US" sz="2200" dirty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Contracting </a:t>
            </a:r>
            <a:r>
              <a:rPr lang="en-US" sz="2200" dirty="0">
                <a:solidFill>
                  <a:srgbClr val="0E4194"/>
                </a:solidFill>
              </a:rPr>
              <a:t>of selected projects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Monitoring/verification </a:t>
            </a:r>
            <a:r>
              <a:rPr lang="en-US" sz="2200" dirty="0">
                <a:solidFill>
                  <a:srgbClr val="0E4194"/>
                </a:solidFill>
              </a:rPr>
              <a:t>of </a:t>
            </a:r>
            <a:r>
              <a:rPr lang="en-US" sz="2200" dirty="0" smtClean="0">
                <a:solidFill>
                  <a:srgbClr val="0E4194"/>
                </a:solidFill>
              </a:rPr>
              <a:t>project </a:t>
            </a:r>
            <a:r>
              <a:rPr lang="en-US" sz="2200" dirty="0">
                <a:solidFill>
                  <a:srgbClr val="0E4194"/>
                </a:solidFill>
              </a:rPr>
              <a:t>activities, outputs and expenditure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0E4194"/>
                </a:solidFill>
              </a:rPr>
              <a:t>P</a:t>
            </a:r>
            <a:r>
              <a:rPr lang="en-US" sz="2200" dirty="0" smtClean="0">
                <a:solidFill>
                  <a:srgbClr val="0E4194"/>
                </a:solidFill>
              </a:rPr>
              <a:t>ayments </a:t>
            </a:r>
            <a:r>
              <a:rPr lang="en-US" sz="2200" dirty="0">
                <a:solidFill>
                  <a:srgbClr val="0E4194"/>
                </a:solidFill>
              </a:rPr>
              <a:t>to lead </a:t>
            </a:r>
            <a:r>
              <a:rPr lang="en-US" sz="2200" dirty="0" smtClean="0">
                <a:solidFill>
                  <a:srgbClr val="0E4194"/>
                </a:solidFill>
              </a:rPr>
              <a:t>partners – recovery where needed</a:t>
            </a:r>
            <a:endParaRPr lang="en-US" sz="2200" dirty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0E4194"/>
                </a:solidFill>
              </a:rPr>
              <a:t>C</a:t>
            </a:r>
            <a:r>
              <a:rPr lang="en-US" sz="2200" dirty="0" smtClean="0">
                <a:solidFill>
                  <a:srgbClr val="0E4194"/>
                </a:solidFill>
              </a:rPr>
              <a:t>ertification </a:t>
            </a:r>
            <a:r>
              <a:rPr lang="en-US" sz="2200" dirty="0">
                <a:solidFill>
                  <a:srgbClr val="0E4194"/>
                </a:solidFill>
              </a:rPr>
              <a:t>of project expenditure (outsourced to an auditor</a:t>
            </a:r>
            <a:r>
              <a:rPr lang="en-US" sz="2200" dirty="0" smtClean="0">
                <a:solidFill>
                  <a:srgbClr val="0E4194"/>
                </a:solidFill>
              </a:rPr>
              <a:t>)</a:t>
            </a:r>
            <a:endParaRPr lang="en-US" sz="2200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5585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Management structure (II)</a:t>
            </a:r>
            <a:endParaRPr lang="en-US" sz="3600" b="1" dirty="0">
              <a:solidFill>
                <a:srgbClr val="0E4194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492896"/>
            <a:ext cx="7936557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0E4194"/>
                </a:solidFill>
              </a:rPr>
              <a:t>Role of PAC 10 </a:t>
            </a:r>
            <a:r>
              <a:rPr lang="en-US" sz="2200" b="1" dirty="0" smtClean="0">
                <a:solidFill>
                  <a:srgbClr val="0E4194"/>
                </a:solidFill>
              </a:rPr>
              <a:t>– City </a:t>
            </a:r>
            <a:r>
              <a:rPr lang="en-US" sz="2200" b="1" dirty="0">
                <a:solidFill>
                  <a:srgbClr val="0E4194"/>
                </a:solidFill>
              </a:rPr>
              <a:t>of </a:t>
            </a:r>
            <a:r>
              <a:rPr lang="en-US" sz="2200" b="1" dirty="0" smtClean="0">
                <a:solidFill>
                  <a:srgbClr val="0E4194"/>
                </a:solidFill>
              </a:rPr>
              <a:t>Vienna</a:t>
            </a:r>
          </a:p>
          <a:p>
            <a:pPr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E4194"/>
                </a:solidFill>
              </a:rPr>
              <a:t>Participation </a:t>
            </a:r>
            <a:r>
              <a:rPr lang="en-US" sz="2000" dirty="0">
                <a:solidFill>
                  <a:srgbClr val="0E4194"/>
                </a:solidFill>
              </a:rPr>
              <a:t>in project assessment</a:t>
            </a:r>
          </a:p>
          <a:p>
            <a:pPr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E4194"/>
                </a:solidFill>
              </a:rPr>
              <a:t>Decision-making and </a:t>
            </a:r>
            <a:r>
              <a:rPr lang="en-US" sz="2000" dirty="0">
                <a:solidFill>
                  <a:srgbClr val="0E4194"/>
                </a:solidFill>
              </a:rPr>
              <a:t>validation of selected projects (taking into consideration the thematic and geographic balance between projects and the available budget)</a:t>
            </a:r>
          </a:p>
          <a:p>
            <a:pPr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E4194"/>
                </a:solidFill>
              </a:rPr>
              <a:t>Communication </a:t>
            </a:r>
            <a:r>
              <a:rPr lang="en-US" sz="2000" dirty="0">
                <a:solidFill>
                  <a:srgbClr val="0E4194"/>
                </a:solidFill>
              </a:rPr>
              <a:t>of decision to applicants</a:t>
            </a:r>
          </a:p>
          <a:p>
            <a:pPr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E4194"/>
                </a:solidFill>
              </a:rPr>
              <a:t>Reporting </a:t>
            </a:r>
            <a:r>
              <a:rPr lang="en-US" sz="2000" dirty="0">
                <a:solidFill>
                  <a:srgbClr val="0E4194"/>
                </a:solidFill>
              </a:rPr>
              <a:t>to European Commission, City of Vienna, etc.</a:t>
            </a: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5585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>
                <a:solidFill>
                  <a:srgbClr val="0E4194"/>
                </a:solidFill>
              </a:rPr>
              <a:t>M</a:t>
            </a:r>
            <a:r>
              <a:rPr lang="en-US" sz="3600" b="1" dirty="0" smtClean="0">
                <a:solidFill>
                  <a:srgbClr val="0E4194"/>
                </a:solidFill>
              </a:rPr>
              <a:t>anagement structure (III)</a:t>
            </a:r>
            <a:endParaRPr lang="en-US" sz="3600" b="1" dirty="0">
              <a:solidFill>
                <a:srgbClr val="0E4194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83566" y="2519764"/>
            <a:ext cx="7936557" cy="369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E4194"/>
                </a:solidFill>
              </a:rPr>
              <a:t>Role of </a:t>
            </a:r>
            <a:r>
              <a:rPr lang="en-US" sz="2000" b="1" dirty="0" smtClean="0">
                <a:solidFill>
                  <a:srgbClr val="0E4194"/>
                </a:solidFill>
              </a:rPr>
              <a:t>PACs and their Steering Group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Publicising START calls (e.g. website, personal meetings, mailings)</a:t>
            </a:r>
            <a:endParaRPr lang="de-AT" sz="2000" dirty="0" smtClean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Pre-selection of projects submitted to the Priority Area concerned</a:t>
            </a:r>
            <a:endParaRPr lang="de-AT" sz="2000" dirty="0" smtClean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Forwarding of a ranking list of all pre-assessed projects to the IB</a:t>
            </a:r>
            <a:endParaRPr lang="de-AT" sz="2000" dirty="0" smtClean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Possibility to comment an the final decision of PAC 10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If needed, support to the IB and projects during implementation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rgbClr val="0E4194"/>
                </a:solidFill>
              </a:rPr>
              <a:t>Receive a copy of all project reports (midterm and final)</a:t>
            </a:r>
            <a:endParaRPr lang="de-AT" sz="2000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11560" y="15567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Management structure (IV)</a:t>
            </a:r>
            <a:endParaRPr lang="en-US" sz="3600" b="1" dirty="0">
              <a:solidFill>
                <a:srgbClr val="0E4194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348880"/>
            <a:ext cx="7936557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1200"/>
              </a:spcBef>
              <a:buNone/>
            </a:pPr>
            <a:r>
              <a:rPr lang="en-US" b="1" dirty="0">
                <a:solidFill>
                  <a:srgbClr val="0E4194"/>
                </a:solidFill>
              </a:rPr>
              <a:t>Role of the lead applicant / lead partner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0E4194"/>
                </a:solidFill>
              </a:rPr>
              <a:t>Coordination of the preparation of the project </a:t>
            </a:r>
            <a:r>
              <a:rPr lang="en-US" sz="2200" dirty="0" smtClean="0">
                <a:solidFill>
                  <a:srgbClr val="0E4194"/>
                </a:solidFill>
              </a:rPr>
              <a:t>application </a:t>
            </a:r>
            <a:endParaRPr lang="en-US" sz="2200" dirty="0">
              <a:solidFill>
                <a:srgbClr val="0E4194"/>
              </a:solidFill>
            </a:endParaRP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0E4194"/>
                </a:solidFill>
              </a:rPr>
              <a:t>Signing and submission of the project application on behalf of the project </a:t>
            </a:r>
            <a:r>
              <a:rPr lang="en-US" sz="2200" dirty="0" smtClean="0">
                <a:solidFill>
                  <a:srgbClr val="0E4194"/>
                </a:solidFill>
              </a:rPr>
              <a:t>partnership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Signs subsidy contract with IB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Coordinates project activities</a:t>
            </a:r>
          </a:p>
          <a:p>
            <a:pPr marL="857250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E4194"/>
                </a:solidFill>
              </a:rPr>
              <a:t>Receives payments – reporting to IB</a:t>
            </a:r>
          </a:p>
          <a:p>
            <a:pPr marL="400050" lvl="1" indent="0" algn="just">
              <a:spcBef>
                <a:spcPts val="1200"/>
              </a:spcBef>
              <a:buNone/>
            </a:pPr>
            <a:endParaRPr lang="en-US" sz="2200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E4194"/>
                </a:solidFill>
              </a:rPr>
              <a:t>Role </a:t>
            </a:r>
            <a:r>
              <a:rPr lang="en-US" b="1" dirty="0">
                <a:solidFill>
                  <a:srgbClr val="0E4194"/>
                </a:solidFill>
              </a:rPr>
              <a:t>of </a:t>
            </a:r>
            <a:r>
              <a:rPr lang="it-IT" b="1" dirty="0" err="1">
                <a:solidFill>
                  <a:srgbClr val="0E4194"/>
                </a:solidFill>
              </a:rPr>
              <a:t>European</a:t>
            </a:r>
            <a:r>
              <a:rPr lang="it-IT" b="1" dirty="0">
                <a:solidFill>
                  <a:srgbClr val="0E4194"/>
                </a:solidFill>
              </a:rPr>
              <a:t> </a:t>
            </a:r>
            <a:r>
              <a:rPr lang="it-IT" b="1" dirty="0" err="1" smtClean="0">
                <a:solidFill>
                  <a:srgbClr val="0E4194"/>
                </a:solidFill>
              </a:rPr>
              <a:t>Commission</a:t>
            </a:r>
            <a:r>
              <a:rPr lang="it-IT" b="1" dirty="0" smtClean="0">
                <a:solidFill>
                  <a:srgbClr val="0E4194"/>
                </a:solidFill>
              </a:rPr>
              <a:t> - DG </a:t>
            </a:r>
            <a:r>
              <a:rPr lang="it-IT" b="1" dirty="0" err="1">
                <a:solidFill>
                  <a:srgbClr val="0E4194"/>
                </a:solidFill>
              </a:rPr>
              <a:t>Regional</a:t>
            </a:r>
            <a:r>
              <a:rPr lang="it-IT" b="1" dirty="0">
                <a:solidFill>
                  <a:srgbClr val="0E4194"/>
                </a:solidFill>
              </a:rPr>
              <a:t> Policy</a:t>
            </a: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0E4194"/>
                </a:solidFill>
              </a:rPr>
              <a:t>As main donor (95%), receives </a:t>
            </a:r>
            <a:r>
              <a:rPr lang="en-US" sz="2200" dirty="0">
                <a:solidFill>
                  <a:srgbClr val="0E4194"/>
                </a:solidFill>
              </a:rPr>
              <a:t>regular reports on </a:t>
            </a:r>
            <a:r>
              <a:rPr lang="en-US" sz="2200" dirty="0" smtClean="0">
                <a:solidFill>
                  <a:srgbClr val="0E4194"/>
                </a:solidFill>
              </a:rPr>
              <a:t>implementation and can conduct audits / checks</a:t>
            </a:r>
            <a:endParaRPr lang="en-US" sz="2200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94470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Provisional calendar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626593"/>
            <a:ext cx="8867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94470" y="143658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Documents / guidelines</a:t>
            </a:r>
          </a:p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online information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708920"/>
            <a:ext cx="7936557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E4194"/>
                </a:solidFill>
              </a:rPr>
              <a:t>For applicants - Application pack:</a:t>
            </a:r>
          </a:p>
          <a:p>
            <a:pPr lvl="2" indent="-342900" algn="just">
              <a:spcBef>
                <a:spcPts val="1200"/>
              </a:spcBef>
            </a:pPr>
            <a:r>
              <a:rPr lang="en-GB" sz="2000" dirty="0" smtClean="0">
                <a:solidFill>
                  <a:srgbClr val="0E4194"/>
                </a:solidFill>
              </a:rPr>
              <a:t>Guidelines for Applicants</a:t>
            </a:r>
          </a:p>
          <a:p>
            <a:pPr lvl="2" indent="-342900" algn="just">
              <a:spcBef>
                <a:spcPts val="1200"/>
              </a:spcBef>
            </a:pPr>
            <a:r>
              <a:rPr lang="en-GB" sz="2000" dirty="0">
                <a:solidFill>
                  <a:srgbClr val="0E4194"/>
                </a:solidFill>
              </a:rPr>
              <a:t>A</a:t>
            </a:r>
            <a:r>
              <a:rPr lang="en-GB" sz="2000" dirty="0" smtClean="0">
                <a:solidFill>
                  <a:srgbClr val="0E4194"/>
                </a:solidFill>
              </a:rPr>
              <a:t>pplication form (submission through online application tool)</a:t>
            </a:r>
          </a:p>
          <a:p>
            <a:pPr lvl="2" indent="-342900" algn="just">
              <a:spcBef>
                <a:spcPts val="1200"/>
              </a:spcBef>
              <a:buFont typeface="Wingdings"/>
              <a:buChar char="à"/>
            </a:pPr>
            <a:r>
              <a:rPr lang="en-GB" sz="2000" u="sng" dirty="0" smtClean="0">
                <a:solidFill>
                  <a:srgbClr val="0E4194"/>
                </a:solidFill>
              </a:rPr>
              <a:t>Available from 18</a:t>
            </a:r>
            <a:r>
              <a:rPr lang="en-GB" sz="2000" u="sng" baseline="30000" dirty="0" smtClean="0">
                <a:solidFill>
                  <a:srgbClr val="0E4194"/>
                </a:solidFill>
              </a:rPr>
              <a:t>th</a:t>
            </a:r>
            <a:r>
              <a:rPr lang="en-GB" sz="2000" u="sng" dirty="0" smtClean="0">
                <a:solidFill>
                  <a:srgbClr val="0E4194"/>
                </a:solidFill>
              </a:rPr>
              <a:t> of July on PA10 website</a:t>
            </a:r>
          </a:p>
          <a:p>
            <a:pPr marL="800100" lvl="2" indent="0" algn="just">
              <a:spcBef>
                <a:spcPts val="1200"/>
              </a:spcBef>
              <a:buNone/>
            </a:pPr>
            <a:endParaRPr lang="en-GB" sz="1800" u="sng" dirty="0" smtClean="0">
              <a:solidFill>
                <a:srgbClr val="0E4194"/>
              </a:solidFill>
            </a:endParaRPr>
          </a:p>
          <a:p>
            <a:pPr lvl="1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E4194"/>
                </a:solidFill>
              </a:rPr>
              <a:t>For PACs and SGs:</a:t>
            </a:r>
          </a:p>
          <a:p>
            <a:pPr lvl="2" indent="-342900" algn="just">
              <a:spcBef>
                <a:spcPts val="1200"/>
              </a:spcBef>
            </a:pPr>
            <a:r>
              <a:rPr lang="en-GB" sz="1800" dirty="0" smtClean="0">
                <a:solidFill>
                  <a:srgbClr val="0E4194"/>
                </a:solidFill>
              </a:rPr>
              <a:t>Guidelines for PACs and their Steering Group</a:t>
            </a: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187624" y="156956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de-AT" sz="3600" b="1" dirty="0" smtClean="0">
                <a:solidFill>
                  <a:srgbClr val="0E4194"/>
                </a:solidFill>
              </a:rPr>
              <a:t>AGENDA</a:t>
            </a:r>
          </a:p>
          <a:p>
            <a:pPr indent="114300">
              <a:buNone/>
            </a:pPr>
            <a:r>
              <a:rPr lang="de-AT" b="1" u="sng" dirty="0" smtClean="0">
                <a:solidFill>
                  <a:srgbClr val="0E4194"/>
                </a:solidFill>
              </a:rPr>
              <a:t>Part 1:</a:t>
            </a:r>
            <a:endParaRPr lang="de-AT" b="1" dirty="0" smtClean="0">
              <a:solidFill>
                <a:srgbClr val="FF0000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259632" y="2564904"/>
            <a:ext cx="7272808" cy="35612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2200" b="1" dirty="0" smtClean="0">
                <a:solidFill>
                  <a:srgbClr val="0E4194"/>
                </a:solidFill>
              </a:rPr>
              <a:t>INTRODUCTION AND BASICS</a:t>
            </a:r>
          </a:p>
          <a:p>
            <a:pPr lvl="0"/>
            <a:r>
              <a:rPr lang="en-AU" sz="2200" dirty="0" smtClean="0">
                <a:solidFill>
                  <a:srgbClr val="0E4194"/>
                </a:solidFill>
              </a:rPr>
              <a:t>Objectives </a:t>
            </a:r>
            <a:r>
              <a:rPr lang="en-AU" sz="2200" dirty="0">
                <a:solidFill>
                  <a:srgbClr val="0E4194"/>
                </a:solidFill>
              </a:rPr>
              <a:t>and principles of the new START pilot initiative</a:t>
            </a:r>
            <a:endParaRPr lang="de-AT" sz="2200" dirty="0">
              <a:solidFill>
                <a:srgbClr val="0E4194"/>
              </a:solidFill>
            </a:endParaRPr>
          </a:p>
          <a:p>
            <a:r>
              <a:rPr lang="en-AU" sz="2200" dirty="0">
                <a:solidFill>
                  <a:srgbClr val="0E4194"/>
                </a:solidFill>
              </a:rPr>
              <a:t>What is a START project</a:t>
            </a:r>
            <a:r>
              <a:rPr lang="en-AU" sz="2200" dirty="0" smtClean="0">
                <a:solidFill>
                  <a:srgbClr val="0E4194"/>
                </a:solidFill>
              </a:rPr>
              <a:t>?</a:t>
            </a:r>
          </a:p>
          <a:p>
            <a:r>
              <a:rPr lang="en-AU" sz="2200" dirty="0" smtClean="0">
                <a:solidFill>
                  <a:srgbClr val="0E4194"/>
                </a:solidFill>
              </a:rPr>
              <a:t>Basic eligibility criteria</a:t>
            </a:r>
            <a:endParaRPr lang="en-AU" sz="2200" dirty="0">
              <a:solidFill>
                <a:srgbClr val="0E4194"/>
              </a:solidFill>
            </a:endParaRPr>
          </a:p>
          <a:p>
            <a:pPr lvl="0"/>
            <a:r>
              <a:rPr lang="en-AU" sz="2200" dirty="0" smtClean="0">
                <a:solidFill>
                  <a:srgbClr val="0E4194"/>
                </a:solidFill>
              </a:rPr>
              <a:t>Difference </a:t>
            </a:r>
            <a:r>
              <a:rPr lang="en-AU" sz="2200" dirty="0">
                <a:solidFill>
                  <a:srgbClr val="0E4194"/>
                </a:solidFill>
              </a:rPr>
              <a:t>between START, TAF-DRP and other initiatives</a:t>
            </a:r>
            <a:endParaRPr lang="de-AT" sz="2200" dirty="0">
              <a:solidFill>
                <a:srgbClr val="0E4194"/>
              </a:solidFill>
            </a:endParaRPr>
          </a:p>
          <a:p>
            <a:pPr lvl="0"/>
            <a:r>
              <a:rPr lang="en-AU" sz="2200" dirty="0">
                <a:solidFill>
                  <a:srgbClr val="0E4194"/>
                </a:solidFill>
              </a:rPr>
              <a:t>START </a:t>
            </a:r>
            <a:r>
              <a:rPr lang="en-AU" sz="2200" dirty="0" smtClean="0">
                <a:solidFill>
                  <a:srgbClr val="0E4194"/>
                </a:solidFill>
              </a:rPr>
              <a:t>governance and management structure</a:t>
            </a:r>
          </a:p>
          <a:p>
            <a:pPr lvl="0"/>
            <a:r>
              <a:rPr lang="en-AU" sz="2200" dirty="0" smtClean="0">
                <a:solidFill>
                  <a:srgbClr val="0E4194"/>
                </a:solidFill>
              </a:rPr>
              <a:t>Calendar</a:t>
            </a:r>
          </a:p>
          <a:p>
            <a:pPr lvl="0"/>
            <a:endParaRPr lang="en-AU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94470" y="14865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Calendar of the first call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88521"/>
              </p:ext>
            </p:extLst>
          </p:nvPr>
        </p:nvGraphicFramePr>
        <p:xfrm>
          <a:off x="683568" y="2158915"/>
          <a:ext cx="7776864" cy="426157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84420"/>
                <a:gridCol w="5592444"/>
              </a:tblGrid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18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July 2014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</a:rPr>
                        <a:t>Launch of the 1st Call on PA10 website </a:t>
                      </a:r>
                      <a:endParaRPr lang="de-AT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</a:rPr>
                        <a:t>email to PACs for publicity of the call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Until 14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September 2014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Applicants can prepare their application (word template)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593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r>
                        <a:rPr lang="en-GB" sz="1400" baseline="30000">
                          <a:effectLst/>
                        </a:rPr>
                        <a:t>th </a:t>
                      </a:r>
                      <a:r>
                        <a:rPr lang="en-GB" sz="1400">
                          <a:effectLst/>
                        </a:rPr>
                        <a:t>-17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September 2014 (until 24.00 CET) 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Online submission of applications</a:t>
                      </a:r>
                      <a:r>
                        <a:rPr lang="en-GB" sz="1400" dirty="0">
                          <a:effectLst/>
                        </a:rPr>
                        <a:t> (identification of relevant PA in the application)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– 26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September 2014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Formal check by IB </a:t>
                      </a:r>
                      <a:r>
                        <a:rPr lang="en-GB" sz="1400" dirty="0">
                          <a:effectLst/>
                        </a:rPr>
                        <a:t>– forwarding total list to all PACs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593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26 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September to 21</a:t>
                      </a:r>
                      <a:r>
                        <a:rPr lang="en-GB" sz="1400" baseline="30000">
                          <a:effectLst/>
                        </a:rPr>
                        <a:t>st</a:t>
                      </a:r>
                      <a:r>
                        <a:rPr lang="en-GB" sz="1400">
                          <a:effectLst/>
                        </a:rPr>
                        <a:t> October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Pre-selection by PACs and SG </a:t>
                      </a:r>
                      <a:r>
                        <a:rPr lang="en-GB" sz="1400" dirty="0">
                          <a:effectLst/>
                        </a:rPr>
                        <a:t>– forwarding a ranking list of all pre-assessed projects to the IB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r>
                        <a:rPr lang="en-GB" sz="1400" baseline="30000">
                          <a:effectLst/>
                        </a:rPr>
                        <a:t>nd</a:t>
                      </a:r>
                      <a:r>
                        <a:rPr lang="en-GB" sz="1400">
                          <a:effectLst/>
                        </a:rPr>
                        <a:t> October – Mid. November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Final plausibility check </a:t>
                      </a:r>
                      <a:r>
                        <a:rPr lang="en-GB" sz="1400" dirty="0">
                          <a:effectLst/>
                        </a:rPr>
                        <a:t>by Management Unit 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889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until End November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b="1" dirty="0">
                          <a:effectLst/>
                        </a:rPr>
                        <a:t>Outcomes of the selection to PACs </a:t>
                      </a:r>
                      <a:r>
                        <a:rPr lang="en-GB" sz="1400" dirty="0">
                          <a:effectLst/>
                        </a:rPr>
                        <a:t>- possibility for PACs to comment within one week</a:t>
                      </a:r>
                      <a:endParaRPr lang="de-AT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GB" sz="1400" b="1" dirty="0">
                          <a:effectLst/>
                        </a:rPr>
                        <a:t>Decision letters </a:t>
                      </a:r>
                      <a:r>
                        <a:rPr lang="en-GB" sz="1400" dirty="0">
                          <a:effectLst/>
                        </a:rPr>
                        <a:t>to applicants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Until mid-December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Contracting</a:t>
                      </a:r>
                      <a:r>
                        <a:rPr lang="en-GB" sz="1400" dirty="0">
                          <a:effectLst/>
                        </a:rPr>
                        <a:t> with selected applicants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96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2015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Project implementation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94470" y="184656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The 1</a:t>
            </a:r>
            <a:r>
              <a:rPr lang="en-US" sz="3600" b="1" baseline="30000" dirty="0" smtClean="0">
                <a:solidFill>
                  <a:srgbClr val="0E4194"/>
                </a:solidFill>
              </a:rPr>
              <a:t>st</a:t>
            </a:r>
            <a:r>
              <a:rPr lang="en-US" sz="3600" b="1" dirty="0" smtClean="0">
                <a:solidFill>
                  <a:srgbClr val="0E4194"/>
                </a:solidFill>
              </a:rPr>
              <a:t> Call in 6 steps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708920"/>
            <a:ext cx="7936557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dirty="0">
                <a:solidFill>
                  <a:srgbClr val="0E4194"/>
                </a:solidFill>
              </a:rPr>
              <a:t>PACs and their Steering </a:t>
            </a:r>
            <a:r>
              <a:rPr lang="en-GB" sz="2200" dirty="0" smtClean="0">
                <a:solidFill>
                  <a:srgbClr val="0E4194"/>
                </a:solidFill>
              </a:rPr>
              <a:t>Groups </a:t>
            </a:r>
            <a:r>
              <a:rPr lang="en-GB" sz="2200" dirty="0">
                <a:solidFill>
                  <a:srgbClr val="0E4194"/>
                </a:solidFill>
              </a:rPr>
              <a:t>are to play a central role in the preparation, selection and implementation of selected projects</a:t>
            </a:r>
            <a:r>
              <a:rPr lang="en-GB" sz="2200" dirty="0" smtClean="0">
                <a:solidFill>
                  <a:srgbClr val="0E4194"/>
                </a:solidFill>
              </a:rPr>
              <a:t>.</a:t>
            </a:r>
          </a:p>
          <a:p>
            <a:pPr marL="0" indent="0" algn="ctr">
              <a:buNone/>
            </a:pPr>
            <a:endParaRPr lang="en-GB" sz="2200" dirty="0">
              <a:solidFill>
                <a:srgbClr val="0E4194"/>
              </a:solidFill>
            </a:endParaRPr>
          </a:p>
          <a:p>
            <a:pPr marL="0" indent="0" algn="ctr">
              <a:buNone/>
            </a:pPr>
            <a:endParaRPr lang="de-AT" sz="2200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82924" y="163054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1) Application – application form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6531" y="2420888"/>
            <a:ext cx="7936557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GB" sz="2200" b="1" dirty="0" smtClean="0">
                <a:solidFill>
                  <a:srgbClr val="0E4194"/>
                </a:solidFill>
              </a:rPr>
              <a:t>A simple, easy to use and concise application form :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E4194"/>
                </a:solidFill>
              </a:rPr>
              <a:t>Focus on aspects relevant for assessment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E4194"/>
                </a:solidFill>
              </a:rPr>
              <a:t>Max. 6 partners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E4194"/>
                </a:solidFill>
              </a:rPr>
              <a:t>Min. 3 - max. 6 activities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E4194"/>
                </a:solidFill>
              </a:rPr>
              <a:t>Pre-defined indicators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dirty="0" smtClean="0">
                <a:solidFill>
                  <a:srgbClr val="0E4194"/>
                </a:solidFill>
              </a:rPr>
              <a:t>Simple budget structure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à"/>
            </a:pPr>
            <a:r>
              <a:rPr lang="en-GB" sz="2000" b="1" dirty="0" smtClean="0">
                <a:solidFill>
                  <a:srgbClr val="0E4194"/>
                </a:solidFill>
              </a:rPr>
              <a:t>Declaration of applicants </a:t>
            </a:r>
            <a:r>
              <a:rPr lang="en-GB" sz="2000" dirty="0" smtClean="0">
                <a:solidFill>
                  <a:srgbClr val="0E4194"/>
                </a:solidFill>
              </a:rPr>
              <a:t>(aspects which cannot be verified</a:t>
            </a:r>
            <a:r>
              <a:rPr lang="en-GB" sz="1800" dirty="0" smtClean="0">
                <a:solidFill>
                  <a:srgbClr val="0E4194"/>
                </a:solidFill>
              </a:rPr>
              <a:t>)</a:t>
            </a:r>
            <a:endParaRPr lang="en-GB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en-GB" sz="24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599" y="2518966"/>
            <a:ext cx="7508825" cy="40063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0E4194"/>
                </a:solidFill>
              </a:rPr>
              <a:t>Completion of application </a:t>
            </a:r>
          </a:p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0E4194"/>
                </a:solidFill>
              </a:rPr>
              <a:t>Signing, printing, scan</a:t>
            </a:r>
          </a:p>
          <a:p>
            <a:pPr>
              <a:buFont typeface="Wingdings" pitchFamily="2" charset="2"/>
              <a:buChar char="ü"/>
            </a:pPr>
            <a:r>
              <a:rPr lang="en-GB" sz="2200" b="1" u="sng" dirty="0" smtClean="0">
                <a:solidFill>
                  <a:srgbClr val="0E4194"/>
                </a:solidFill>
              </a:rPr>
              <a:t>15-17th Sept</a:t>
            </a:r>
            <a:r>
              <a:rPr lang="en-GB" sz="2200" dirty="0" smtClean="0">
                <a:solidFill>
                  <a:srgbClr val="0E4194"/>
                </a:solidFill>
              </a:rPr>
              <a:t>: Upload on online tool: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>
                <a:solidFill>
                  <a:srgbClr val="0E4194"/>
                </a:solidFill>
              </a:rPr>
              <a:t>Registration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>
                <a:solidFill>
                  <a:srgbClr val="0E4194"/>
                </a:solidFill>
              </a:rPr>
              <a:t>Upload files: signed scan + word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>
                <a:solidFill>
                  <a:srgbClr val="0E4194"/>
                </a:solidFill>
              </a:rPr>
              <a:t>Submission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E4194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rgbClr val="0E4194"/>
                </a:solidFill>
                <a:sym typeface="Wingdings" pitchFamily="2" charset="2"/>
              </a:rPr>
              <a:t> After closing, IB conducts formal check and forwards valid applications to PACs</a:t>
            </a: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163054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1) Application – application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7491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395536" y="2132856"/>
            <a:ext cx="8496944" cy="4581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E4194"/>
                </a:solidFill>
              </a:rPr>
              <a:t>All applications submitted via the online application tool will be formally checked by the </a:t>
            </a:r>
            <a:r>
              <a:rPr lang="en-US" sz="2600" dirty="0" smtClean="0">
                <a:solidFill>
                  <a:srgbClr val="0E4194"/>
                </a:solidFill>
              </a:rPr>
              <a:t>IB alongside </a:t>
            </a:r>
            <a:r>
              <a:rPr lang="en-US" sz="2600" u="sng" dirty="0" smtClean="0">
                <a:solidFill>
                  <a:srgbClr val="0E4194"/>
                </a:solidFill>
              </a:rPr>
              <a:t>following criteria</a:t>
            </a:r>
            <a:r>
              <a:rPr lang="en-US" sz="2600" dirty="0" smtClean="0">
                <a:solidFill>
                  <a:srgbClr val="0E4194"/>
                </a:solidFill>
              </a:rPr>
              <a:t>:</a:t>
            </a:r>
            <a:endParaRPr lang="en-US" sz="2600" dirty="0">
              <a:solidFill>
                <a:srgbClr val="0E4194"/>
              </a:solidFill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Font typeface="Symbol" pitchFamily="18" charset="2"/>
              <a:buChar char="-"/>
            </a:pPr>
            <a:r>
              <a:rPr lang="en-US" sz="2300" dirty="0" smtClean="0">
                <a:solidFill>
                  <a:srgbClr val="0E4194"/>
                </a:solidFill>
              </a:rPr>
              <a:t>Is </a:t>
            </a:r>
            <a:r>
              <a:rPr lang="en-US" sz="2300" dirty="0">
                <a:solidFill>
                  <a:srgbClr val="0E4194"/>
                </a:solidFill>
              </a:rPr>
              <a:t>the application complete and submitted in the right way?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Font typeface="Symbol" pitchFamily="18" charset="2"/>
              <a:buChar char="-"/>
            </a:pPr>
            <a:r>
              <a:rPr lang="en-US" sz="2300" dirty="0" smtClean="0">
                <a:solidFill>
                  <a:srgbClr val="0E4194"/>
                </a:solidFill>
              </a:rPr>
              <a:t>Is </a:t>
            </a:r>
            <a:r>
              <a:rPr lang="en-US" sz="2300" dirty="0">
                <a:solidFill>
                  <a:srgbClr val="0E4194"/>
                </a:solidFill>
              </a:rPr>
              <a:t>the applicant (partnership) eligible?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Font typeface="Symbol" pitchFamily="18" charset="2"/>
              <a:buChar char="-"/>
            </a:pPr>
            <a:r>
              <a:rPr lang="en-US" sz="2300" dirty="0" smtClean="0">
                <a:solidFill>
                  <a:srgbClr val="0E4194"/>
                </a:solidFill>
              </a:rPr>
              <a:t>Is </a:t>
            </a:r>
            <a:r>
              <a:rPr lang="en-US" sz="2300" dirty="0">
                <a:solidFill>
                  <a:srgbClr val="0E4194"/>
                </a:solidFill>
              </a:rPr>
              <a:t>the project eligible? (location, requested amount)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0E4194"/>
                </a:solidFill>
              </a:rPr>
              <a:t>Formally correct applications will be submitted to PACs for pre-selection on </a:t>
            </a:r>
            <a:r>
              <a:rPr lang="en-US" sz="2600" b="1" dirty="0" smtClean="0">
                <a:solidFill>
                  <a:srgbClr val="0E4194"/>
                </a:solidFill>
              </a:rPr>
              <a:t>26</a:t>
            </a:r>
            <a:r>
              <a:rPr lang="en-US" sz="2600" b="1" baseline="30000" dirty="0" smtClean="0">
                <a:solidFill>
                  <a:srgbClr val="0E4194"/>
                </a:solidFill>
              </a:rPr>
              <a:t>th</a:t>
            </a:r>
            <a:r>
              <a:rPr lang="en-US" sz="2600" b="1" dirty="0" smtClean="0">
                <a:solidFill>
                  <a:srgbClr val="0E4194"/>
                </a:solidFill>
              </a:rPr>
              <a:t> of September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600" dirty="0">
                <a:solidFill>
                  <a:srgbClr val="0E4194"/>
                </a:solidFill>
              </a:rPr>
              <a:t>Incomplete applications or applications where formal criteria are not fulfilled will not be subject to further assessment. Concerned applicants will be informed.</a:t>
            </a: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94470" y="14865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2) Formal Check by the IB</a:t>
            </a:r>
          </a:p>
        </p:txBody>
      </p:sp>
    </p:spTree>
    <p:extLst>
      <p:ext uri="{BB962C8B-B14F-4D97-AF65-F5344CB8AC3E}">
        <p14:creationId xmlns:p14="http://schemas.microsoft.com/office/powerpoint/2010/main" val="21265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683565" y="2276872"/>
            <a:ext cx="7936557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Duration: </a:t>
            </a:r>
            <a:r>
              <a:rPr lang="en-US" sz="2200" b="1" dirty="0" smtClean="0">
                <a:solidFill>
                  <a:srgbClr val="0E4194"/>
                </a:solidFill>
              </a:rPr>
              <a:t>26</a:t>
            </a:r>
            <a:r>
              <a:rPr lang="en-US" sz="2200" b="1" baseline="30000" dirty="0" smtClean="0">
                <a:solidFill>
                  <a:srgbClr val="0E4194"/>
                </a:solidFill>
              </a:rPr>
              <a:t>th</a:t>
            </a:r>
            <a:r>
              <a:rPr lang="en-US" sz="2200" b="1" dirty="0" smtClean="0">
                <a:solidFill>
                  <a:srgbClr val="0E4194"/>
                </a:solidFill>
              </a:rPr>
              <a:t> Sept to 21</a:t>
            </a:r>
            <a:r>
              <a:rPr lang="en-US" sz="2200" b="1" baseline="30000" dirty="0" smtClean="0">
                <a:solidFill>
                  <a:srgbClr val="0E4194"/>
                </a:solidFill>
              </a:rPr>
              <a:t>st</a:t>
            </a:r>
            <a:r>
              <a:rPr lang="en-US" sz="2200" b="1" dirty="0" smtClean="0">
                <a:solidFill>
                  <a:srgbClr val="0E4194"/>
                </a:solidFill>
              </a:rPr>
              <a:t> October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Each Priority Area (PA) is free to </a:t>
            </a:r>
            <a:r>
              <a:rPr lang="en-US" sz="2200" dirty="0" err="1" smtClean="0">
                <a:solidFill>
                  <a:srgbClr val="0E4194"/>
                </a:solidFill>
              </a:rPr>
              <a:t>organise</a:t>
            </a:r>
            <a:r>
              <a:rPr lang="en-US" sz="2200" dirty="0" smtClean="0">
                <a:solidFill>
                  <a:srgbClr val="0E4194"/>
                </a:solidFill>
              </a:rPr>
              <a:t> the selection process as they deem appropriate, with </a:t>
            </a:r>
            <a:r>
              <a:rPr lang="en-US" sz="2200" b="1" dirty="0" smtClean="0">
                <a:solidFill>
                  <a:srgbClr val="0E4194"/>
                </a:solidFill>
              </a:rPr>
              <a:t>involvement of the Steering Group</a:t>
            </a:r>
          </a:p>
          <a:p>
            <a:pPr marL="342900" lvl="1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E4194"/>
                </a:solidFill>
              </a:rPr>
              <a:t>Pre-selection: </a:t>
            </a:r>
            <a:r>
              <a:rPr lang="en-GB" sz="2200" b="1" dirty="0" smtClean="0">
                <a:solidFill>
                  <a:srgbClr val="0E4194"/>
                </a:solidFill>
              </a:rPr>
              <a:t>ranking list </a:t>
            </a:r>
            <a:r>
              <a:rPr lang="en-GB" sz="2200" dirty="0" smtClean="0">
                <a:solidFill>
                  <a:srgbClr val="0E4194"/>
                </a:solidFill>
              </a:rPr>
              <a:t>(1</a:t>
            </a:r>
            <a:r>
              <a:rPr lang="en-GB" sz="2200" baseline="30000" dirty="0" smtClean="0">
                <a:solidFill>
                  <a:srgbClr val="0E4194"/>
                </a:solidFill>
              </a:rPr>
              <a:t>st</a:t>
            </a:r>
            <a:r>
              <a:rPr lang="en-GB" sz="2200" dirty="0" smtClean="0">
                <a:solidFill>
                  <a:srgbClr val="0E4194"/>
                </a:solidFill>
              </a:rPr>
              <a:t> and 2</a:t>
            </a:r>
            <a:r>
              <a:rPr lang="en-GB" sz="2200" baseline="30000" dirty="0" smtClean="0">
                <a:solidFill>
                  <a:srgbClr val="0E4194"/>
                </a:solidFill>
              </a:rPr>
              <a:t>nd</a:t>
            </a:r>
            <a:r>
              <a:rPr lang="en-GB" sz="2200" dirty="0" smtClean="0">
                <a:solidFill>
                  <a:srgbClr val="0E4194"/>
                </a:solidFill>
              </a:rPr>
              <a:t> are most relevant to PA)</a:t>
            </a:r>
          </a:p>
          <a:p>
            <a:pPr marL="742950" lvl="2" indent="-342900" algn="just">
              <a:lnSpc>
                <a:spcPct val="150000"/>
              </a:lnSpc>
              <a:spcBef>
                <a:spcPts val="1200"/>
              </a:spcBef>
              <a:buFont typeface="Symbol" pitchFamily="18" charset="2"/>
              <a:buChar char="-"/>
            </a:pPr>
            <a:r>
              <a:rPr lang="en-GB" sz="2000" dirty="0">
                <a:solidFill>
                  <a:srgbClr val="0E4194"/>
                </a:solidFill>
              </a:rPr>
              <a:t>Summary of overall pre-selection procedure </a:t>
            </a:r>
            <a:r>
              <a:rPr lang="en-GB" sz="2000" dirty="0" smtClean="0">
                <a:solidFill>
                  <a:srgbClr val="0E4194"/>
                </a:solidFill>
              </a:rPr>
              <a:t>(results/comments)</a:t>
            </a:r>
            <a:endParaRPr lang="en-GB" sz="2200" dirty="0" smtClean="0">
              <a:solidFill>
                <a:srgbClr val="0E4194"/>
              </a:solidFill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E4194"/>
                </a:solidFill>
              </a:rPr>
              <a:t>Submission to IB: </a:t>
            </a:r>
            <a:r>
              <a:rPr lang="en-GB" sz="2200" b="1" dirty="0" smtClean="0">
                <a:solidFill>
                  <a:srgbClr val="0E4194"/>
                </a:solidFill>
              </a:rPr>
              <a:t>21</a:t>
            </a:r>
            <a:r>
              <a:rPr lang="en-GB" sz="2200" b="1" baseline="30000" dirty="0" smtClean="0">
                <a:solidFill>
                  <a:srgbClr val="0E4194"/>
                </a:solidFill>
              </a:rPr>
              <a:t>st</a:t>
            </a:r>
            <a:r>
              <a:rPr lang="en-GB" sz="2200" b="1" dirty="0" smtClean="0">
                <a:solidFill>
                  <a:srgbClr val="0E4194"/>
                </a:solidFill>
              </a:rPr>
              <a:t> October</a:t>
            </a: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94470" y="14865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3) Pre-selection (I)</a:t>
            </a:r>
          </a:p>
        </p:txBody>
      </p:sp>
    </p:spTree>
    <p:extLst>
      <p:ext uri="{BB962C8B-B14F-4D97-AF65-F5344CB8AC3E}">
        <p14:creationId xmlns:p14="http://schemas.microsoft.com/office/powerpoint/2010/main" val="2952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992946"/>
            <a:ext cx="8224587" cy="643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0E4194"/>
                </a:solidFill>
              </a:rPr>
              <a:t>Submitted </a:t>
            </a:r>
            <a:r>
              <a:rPr lang="en-US" sz="2000" dirty="0">
                <a:solidFill>
                  <a:srgbClr val="0E4194"/>
                </a:solidFill>
              </a:rPr>
              <a:t>applications are pre-assessed by the PACs and their Steering Groups alongside following questions</a:t>
            </a:r>
            <a:r>
              <a:rPr lang="en-US" sz="2000" dirty="0" smtClean="0">
                <a:solidFill>
                  <a:srgbClr val="0E4194"/>
                </a:solidFill>
              </a:rPr>
              <a:t>:</a:t>
            </a:r>
          </a:p>
          <a:p>
            <a:pPr algn="just">
              <a:spcBef>
                <a:spcPts val="1200"/>
              </a:spcBef>
            </a:pPr>
            <a:endParaRPr lang="en-US" sz="2400" dirty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US" sz="2400" dirty="0">
              <a:solidFill>
                <a:srgbClr val="0E4194"/>
              </a:solidFill>
            </a:endParaRPr>
          </a:p>
          <a:p>
            <a:pPr marL="0" lvl="1" indent="0" algn="just">
              <a:spcBef>
                <a:spcPts val="1200"/>
              </a:spcBef>
              <a:buNone/>
            </a:pPr>
            <a:endParaRPr lang="de-AT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en-GB" sz="24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96104" y="134661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3) Pre-selection (II)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33619"/>
              </p:ext>
            </p:extLst>
          </p:nvPr>
        </p:nvGraphicFramePr>
        <p:xfrm>
          <a:off x="425112" y="2708920"/>
          <a:ext cx="8123491" cy="39952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8795"/>
                <a:gridCol w="6264696"/>
              </a:tblGrid>
              <a:tr h="648072">
                <a:tc>
                  <a:txBody>
                    <a:bodyPr/>
                    <a:lstStyle/>
                    <a:p>
                      <a:pPr marL="4572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0E4194"/>
                          </a:solidFill>
                          <a:effectLst/>
                        </a:rPr>
                        <a:t>Applicant and project partners: </a:t>
                      </a:r>
                      <a:endParaRPr lang="de-AT" sz="1800" b="1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i="0" dirty="0" smtClean="0">
                          <a:solidFill>
                            <a:srgbClr val="0E4194"/>
                          </a:solidFill>
                          <a:effectLst/>
                        </a:rPr>
                        <a:t>It </a:t>
                      </a: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the partnership relevant for the purpose of the project</a:t>
                      </a:r>
                      <a:r>
                        <a:rPr lang="en-GB" sz="1800" i="0" dirty="0" smtClean="0">
                          <a:solidFill>
                            <a:srgbClr val="0E4194"/>
                          </a:solidFill>
                          <a:effectLst/>
                        </a:rPr>
                        <a:t>?</a:t>
                      </a:r>
                      <a:endParaRPr lang="de-AT" sz="1800" i="0" dirty="0">
                        <a:solidFill>
                          <a:srgbClr val="0E4194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1801775">
                <a:tc>
                  <a:txBody>
                    <a:bodyPr/>
                    <a:lstStyle/>
                    <a:p>
                      <a:pPr marL="4572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0E4194"/>
                          </a:solidFill>
                          <a:effectLst/>
                        </a:rPr>
                        <a:t>Relevance of the project: </a:t>
                      </a:r>
                      <a:endParaRPr lang="de-AT" sz="1800" b="1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Is the project of public interest?</a:t>
                      </a:r>
                      <a:endParaRPr lang="de-AT" sz="1800" i="0" dirty="0">
                        <a:solidFill>
                          <a:srgbClr val="0E4194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Is the project relevant for the EUSDR and </a:t>
                      </a:r>
                      <a:r>
                        <a:rPr lang="en-GB" sz="1800" i="0" dirty="0" smtClean="0">
                          <a:solidFill>
                            <a:srgbClr val="0E4194"/>
                          </a:solidFill>
                          <a:effectLst/>
                        </a:rPr>
                        <a:t>for </a:t>
                      </a: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the PA addressed (contribution of </a:t>
                      </a:r>
                      <a:r>
                        <a:rPr lang="en-GB" sz="1800" i="0" dirty="0" smtClean="0">
                          <a:solidFill>
                            <a:srgbClr val="0E4194"/>
                          </a:solidFill>
                          <a:effectLst/>
                        </a:rPr>
                        <a:t>project </a:t>
                      </a: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to the PA´s Action Plan</a:t>
                      </a:r>
                      <a:r>
                        <a:rPr lang="en-GB" sz="1800" i="0" dirty="0" smtClean="0">
                          <a:solidFill>
                            <a:srgbClr val="0E4194"/>
                          </a:solidFill>
                          <a:effectLst/>
                        </a:rPr>
                        <a:t>)?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 pitchFamily="18" charset="2"/>
                        <a:buChar char="-"/>
                      </a:pPr>
                      <a:r>
                        <a:rPr lang="en-US" sz="1800" b="1" i="0" dirty="0" smtClean="0">
                          <a:solidFill>
                            <a:srgbClr val="0E4194"/>
                          </a:solidFill>
                          <a:effectLst/>
                        </a:rPr>
                        <a:t>if the applicant chose the wrong PA, PACs are to inform the IB immediately 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i="0" kern="1200" dirty="0" smtClean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GB" sz="1800" i="0" kern="120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funding is requested to finance a specific part of a larger project: is the overall project relevant for the EUSDR?</a:t>
                      </a:r>
                      <a:endParaRPr lang="de-AT" sz="1800" i="0" kern="1200" dirty="0">
                        <a:solidFill>
                          <a:srgbClr val="0E41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i="0" dirty="0">
                          <a:solidFill>
                            <a:srgbClr val="0E4194"/>
                          </a:solidFill>
                          <a:effectLst/>
                        </a:rPr>
                        <a:t>Is the requested EU grant adequate/justified to reach the project objectives and implement project activities?</a:t>
                      </a:r>
                      <a:endParaRPr lang="de-AT" sz="1800" i="0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001252"/>
              </p:ext>
            </p:extLst>
          </p:nvPr>
        </p:nvGraphicFramePr>
        <p:xfrm>
          <a:off x="490414" y="2492896"/>
          <a:ext cx="7992888" cy="3724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3354"/>
                <a:gridCol w="5999534"/>
              </a:tblGrid>
              <a:tr h="720080">
                <a:tc>
                  <a:txBody>
                    <a:bodyPr/>
                    <a:lstStyle/>
                    <a:p>
                      <a:pPr marL="4572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0E4194"/>
                          </a:solidFill>
                          <a:effectLst/>
                        </a:rPr>
                        <a:t>Macro-regional dimension or impact of the project</a:t>
                      </a:r>
                      <a:endParaRPr lang="de-AT" sz="1800" b="1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solidFill>
                            <a:srgbClr val="0E4194"/>
                          </a:solidFill>
                          <a:effectLst/>
                        </a:rPr>
                        <a:t>Are the project activities taking place in the Danube Region?</a:t>
                      </a:r>
                      <a:endParaRPr lang="de-AT" sz="1800">
                        <a:solidFill>
                          <a:srgbClr val="0E4194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solidFill>
                            <a:srgbClr val="0E4194"/>
                          </a:solidFill>
                          <a:effectLst/>
                        </a:rPr>
                        <a:t>Are expected project results of relevance for the Danube Region?</a:t>
                      </a:r>
                      <a:endParaRPr lang="de-AT" sz="180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5387">
                <a:tc>
                  <a:txBody>
                    <a:bodyPr/>
                    <a:lstStyle/>
                    <a:p>
                      <a:pPr marL="4572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0E4194"/>
                          </a:solidFill>
                          <a:effectLst/>
                        </a:rPr>
                        <a:t>Professional experience of the </a:t>
                      </a:r>
                      <a:r>
                        <a:rPr lang="en-GB" sz="1800" b="1" dirty="0" smtClean="0">
                          <a:solidFill>
                            <a:srgbClr val="0E4194"/>
                          </a:solidFill>
                          <a:effectLst/>
                        </a:rPr>
                        <a:t>applicant/ partnership</a:t>
                      </a:r>
                      <a:r>
                        <a:rPr lang="en-GB" sz="1800" b="1" baseline="0" dirty="0" smtClean="0">
                          <a:solidFill>
                            <a:srgbClr val="0E4194"/>
                          </a:solidFill>
                          <a:effectLst/>
                        </a:rPr>
                        <a:t> </a:t>
                      </a:r>
                    </a:p>
                    <a:p>
                      <a:pPr marL="4572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dirty="0" smtClean="0">
                          <a:solidFill>
                            <a:srgbClr val="0E4194"/>
                          </a:solidFill>
                          <a:effectLst/>
                        </a:rPr>
                        <a:t>(through quality </a:t>
                      </a:r>
                      <a:r>
                        <a:rPr lang="en-GB" sz="1800" dirty="0">
                          <a:solidFill>
                            <a:srgbClr val="0E4194"/>
                          </a:solidFill>
                          <a:effectLst/>
                        </a:rPr>
                        <a:t>of the application </a:t>
                      </a:r>
                      <a:r>
                        <a:rPr lang="en-GB" sz="1800" dirty="0" smtClean="0">
                          <a:solidFill>
                            <a:srgbClr val="0E4194"/>
                          </a:solidFill>
                          <a:effectLst/>
                        </a:rPr>
                        <a:t>form):</a:t>
                      </a:r>
                      <a:endParaRPr lang="de-AT" sz="1800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solidFill>
                            <a:srgbClr val="0E4194"/>
                          </a:solidFill>
                          <a:effectLst/>
                        </a:rPr>
                        <a:t>Is the application clear (language, style), and concise?</a:t>
                      </a:r>
                      <a:endParaRPr lang="en-GB" sz="1800" dirty="0" smtClean="0">
                        <a:solidFill>
                          <a:srgbClr val="0E4194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dirty="0" smtClean="0">
                          <a:solidFill>
                            <a:srgbClr val="0E4194"/>
                          </a:solidFill>
                          <a:effectLst/>
                        </a:rPr>
                        <a:t>Is </a:t>
                      </a:r>
                      <a:r>
                        <a:rPr lang="en-GB" sz="1800" dirty="0">
                          <a:solidFill>
                            <a:srgbClr val="0E4194"/>
                          </a:solidFill>
                          <a:effectLst/>
                        </a:rPr>
                        <a:t>the planned project well described, realistic and feasible?</a:t>
                      </a:r>
                      <a:endParaRPr lang="de-AT" sz="1800" dirty="0">
                        <a:solidFill>
                          <a:srgbClr val="0E4194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solidFill>
                            <a:srgbClr val="0E4194"/>
                          </a:solidFill>
                          <a:effectLst/>
                        </a:rPr>
                        <a:t>Is there a consistency between planned project objectives, activities and budget?</a:t>
                      </a:r>
                      <a:endParaRPr lang="de-AT" sz="1800" dirty="0">
                        <a:solidFill>
                          <a:srgbClr val="0E419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94470" y="141277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3) Pre-selection (III)</a:t>
            </a:r>
          </a:p>
        </p:txBody>
      </p:sp>
    </p:spTree>
    <p:extLst>
      <p:ext uri="{BB962C8B-B14F-4D97-AF65-F5344CB8AC3E}">
        <p14:creationId xmlns:p14="http://schemas.microsoft.com/office/powerpoint/2010/main" val="35892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41451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4) Plausibility check (Oct. – Nov.)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132856"/>
            <a:ext cx="7936557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rgbClr val="0E4194"/>
                </a:solidFill>
              </a:rPr>
              <a:t>The Management Unit (PAC 10+IB) </a:t>
            </a:r>
            <a:r>
              <a:rPr lang="en-US" sz="2100" dirty="0" smtClean="0">
                <a:solidFill>
                  <a:srgbClr val="0E4194"/>
                </a:solidFill>
              </a:rPr>
              <a:t>conducts a plausibility check of project </a:t>
            </a:r>
            <a:r>
              <a:rPr lang="en-US" sz="2100" dirty="0">
                <a:solidFill>
                  <a:srgbClr val="0E4194"/>
                </a:solidFill>
              </a:rPr>
              <a:t>applications forwarded by the </a:t>
            </a:r>
            <a:r>
              <a:rPr lang="en-US" sz="2100" dirty="0" smtClean="0">
                <a:solidFill>
                  <a:srgbClr val="0E4194"/>
                </a:solidFill>
              </a:rPr>
              <a:t>PACs taking under consideration the ranking of the projects (1</a:t>
            </a:r>
            <a:r>
              <a:rPr lang="en-US" sz="2100" baseline="30000" dirty="0" smtClean="0">
                <a:solidFill>
                  <a:srgbClr val="0E4194"/>
                </a:solidFill>
              </a:rPr>
              <a:t>st</a:t>
            </a:r>
            <a:r>
              <a:rPr lang="en-US" sz="2100" dirty="0" smtClean="0">
                <a:solidFill>
                  <a:srgbClr val="0E4194"/>
                </a:solidFill>
              </a:rPr>
              <a:t> and 2</a:t>
            </a:r>
            <a:r>
              <a:rPr lang="en-US" sz="2100" baseline="30000" dirty="0" smtClean="0">
                <a:solidFill>
                  <a:srgbClr val="0E4194"/>
                </a:solidFill>
              </a:rPr>
              <a:t>nd</a:t>
            </a:r>
            <a:r>
              <a:rPr lang="en-US" sz="2100" dirty="0" smtClean="0">
                <a:solidFill>
                  <a:srgbClr val="0E4194"/>
                </a:solidFill>
              </a:rPr>
              <a:t> are most important to the PA)</a:t>
            </a:r>
            <a:endParaRPr lang="en-US" sz="2100" dirty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100" b="1" u="sng" dirty="0">
                <a:solidFill>
                  <a:srgbClr val="0E4194"/>
                </a:solidFill>
              </a:rPr>
              <a:t>Following elements will be </a:t>
            </a:r>
            <a:r>
              <a:rPr lang="en-US" sz="2100" b="1" u="sng" dirty="0" smtClean="0">
                <a:solidFill>
                  <a:srgbClr val="0E4194"/>
                </a:solidFill>
              </a:rPr>
              <a:t>assessed:</a:t>
            </a:r>
          </a:p>
          <a:p>
            <a:pPr lvl="1" algn="just">
              <a:spcBef>
                <a:spcPts val="1200"/>
              </a:spcBef>
            </a:pPr>
            <a:r>
              <a:rPr lang="en-GB" sz="2000" dirty="0" smtClean="0">
                <a:solidFill>
                  <a:srgbClr val="0E4194"/>
                </a:solidFill>
              </a:rPr>
              <a:t>Adequacy </a:t>
            </a:r>
            <a:r>
              <a:rPr lang="en-GB" sz="2000" dirty="0">
                <a:solidFill>
                  <a:srgbClr val="0E4194"/>
                </a:solidFill>
              </a:rPr>
              <a:t>between project objectives, planned activities and </a:t>
            </a:r>
            <a:r>
              <a:rPr lang="en-GB" sz="2000" dirty="0" smtClean="0">
                <a:solidFill>
                  <a:srgbClr val="0E4194"/>
                </a:solidFill>
              </a:rPr>
              <a:t>budget</a:t>
            </a:r>
          </a:p>
          <a:p>
            <a:pPr lvl="1" algn="just">
              <a:spcBef>
                <a:spcPts val="1200"/>
              </a:spcBef>
            </a:pPr>
            <a:r>
              <a:rPr lang="en-GB" sz="2000" dirty="0" smtClean="0">
                <a:solidFill>
                  <a:srgbClr val="0E4194"/>
                </a:solidFill>
              </a:rPr>
              <a:t>Expected </a:t>
            </a:r>
            <a:r>
              <a:rPr lang="en-GB" sz="2000" dirty="0">
                <a:solidFill>
                  <a:srgbClr val="0E4194"/>
                </a:solidFill>
              </a:rPr>
              <a:t>change to the status </a:t>
            </a:r>
            <a:r>
              <a:rPr lang="en-GB" sz="2000" dirty="0" smtClean="0">
                <a:solidFill>
                  <a:srgbClr val="0E4194"/>
                </a:solidFill>
              </a:rPr>
              <a:t>quo</a:t>
            </a:r>
          </a:p>
          <a:p>
            <a:pPr lvl="1" algn="just">
              <a:spcBef>
                <a:spcPts val="1200"/>
              </a:spcBef>
            </a:pPr>
            <a:r>
              <a:rPr lang="en-GB" sz="2000" dirty="0" smtClean="0">
                <a:solidFill>
                  <a:srgbClr val="0E4194"/>
                </a:solidFill>
              </a:rPr>
              <a:t>Plausibility of timeline, indicators</a:t>
            </a: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2100" dirty="0" smtClean="0">
                <a:solidFill>
                  <a:srgbClr val="0E4194"/>
                </a:solidFill>
              </a:rPr>
              <a:t>As </a:t>
            </a:r>
            <a:r>
              <a:rPr lang="en-US" sz="2100" dirty="0">
                <a:solidFill>
                  <a:srgbClr val="0E4194"/>
                </a:solidFill>
              </a:rPr>
              <a:t>START is targeted at the entire Danube Region and all Priority Areas, the </a:t>
            </a:r>
            <a:r>
              <a:rPr lang="en-US" sz="2100" b="1" dirty="0">
                <a:solidFill>
                  <a:srgbClr val="0E4194"/>
                </a:solidFill>
              </a:rPr>
              <a:t>geographic and thematic balance </a:t>
            </a:r>
            <a:r>
              <a:rPr lang="en-US" sz="2100" dirty="0">
                <a:solidFill>
                  <a:srgbClr val="0E4194"/>
                </a:solidFill>
              </a:rPr>
              <a:t>will be considered within the assessments.</a:t>
            </a:r>
            <a:endParaRPr lang="en-GB" sz="2100" dirty="0">
              <a:solidFill>
                <a:srgbClr val="0E4194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itchFamily="34" charset="0"/>
              <a:buChar char="•"/>
            </a:pPr>
            <a:endParaRPr lang="de-AT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en-GB" sz="24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30770" y="155679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4) Selection (Nov.)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3566" y="2276872"/>
            <a:ext cx="7936557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sz="2000" dirty="0" smtClean="0">
                <a:solidFill>
                  <a:srgbClr val="0E4194"/>
                </a:solidFill>
              </a:rPr>
              <a:t>PAC 10 presents a list with the selection results for all project applications to the PACs (1</a:t>
            </a:r>
            <a:r>
              <a:rPr lang="en-US" sz="2000" baseline="30000" dirty="0" smtClean="0">
                <a:solidFill>
                  <a:srgbClr val="0E4194"/>
                </a:solidFill>
              </a:rPr>
              <a:t>st</a:t>
            </a:r>
            <a:r>
              <a:rPr lang="en-US" sz="2000" dirty="0" smtClean="0">
                <a:solidFill>
                  <a:srgbClr val="0E4194"/>
                </a:solidFill>
              </a:rPr>
              <a:t> and 2</a:t>
            </a:r>
            <a:r>
              <a:rPr lang="en-US" sz="2000" baseline="30000" dirty="0" smtClean="0">
                <a:solidFill>
                  <a:srgbClr val="0E4194"/>
                </a:solidFill>
              </a:rPr>
              <a:t>nd</a:t>
            </a:r>
            <a:r>
              <a:rPr lang="en-US" sz="2000" dirty="0" smtClean="0">
                <a:solidFill>
                  <a:srgbClr val="0E4194"/>
                </a:solidFill>
              </a:rPr>
              <a:t> priority of the ranking list)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>
                <a:solidFill>
                  <a:srgbClr val="0E4194"/>
                </a:solidFill>
              </a:rPr>
              <a:t>The Management Unit </a:t>
            </a:r>
            <a:r>
              <a:rPr lang="en-US" sz="1800" dirty="0" smtClean="0">
                <a:solidFill>
                  <a:srgbClr val="0E4194"/>
                </a:solidFill>
              </a:rPr>
              <a:t>also </a:t>
            </a:r>
            <a:r>
              <a:rPr lang="en-US" sz="1800" dirty="0">
                <a:solidFill>
                  <a:srgbClr val="0E4194"/>
                </a:solidFill>
              </a:rPr>
              <a:t>considers the </a:t>
            </a:r>
            <a:r>
              <a:rPr lang="en-US" sz="1800" u="sng" dirty="0">
                <a:solidFill>
                  <a:srgbClr val="0E4194"/>
                </a:solidFill>
              </a:rPr>
              <a:t>thematic</a:t>
            </a:r>
            <a:r>
              <a:rPr lang="en-US" sz="1800" dirty="0">
                <a:solidFill>
                  <a:srgbClr val="0E4194"/>
                </a:solidFill>
              </a:rPr>
              <a:t> and </a:t>
            </a:r>
            <a:r>
              <a:rPr lang="en-US" sz="1800" u="sng" dirty="0">
                <a:solidFill>
                  <a:srgbClr val="0E4194"/>
                </a:solidFill>
              </a:rPr>
              <a:t>geographic balance </a:t>
            </a:r>
            <a:r>
              <a:rPr lang="en-US" sz="1800" dirty="0">
                <a:solidFill>
                  <a:srgbClr val="0E4194"/>
                </a:solidFill>
              </a:rPr>
              <a:t>between submitted applications and the </a:t>
            </a:r>
            <a:r>
              <a:rPr lang="en-US" sz="1800" u="sng" dirty="0">
                <a:solidFill>
                  <a:srgbClr val="0E4194"/>
                </a:solidFill>
              </a:rPr>
              <a:t>available budget </a:t>
            </a:r>
            <a:r>
              <a:rPr lang="en-US" sz="1800" dirty="0">
                <a:solidFill>
                  <a:srgbClr val="0E4194"/>
                </a:solidFill>
              </a:rPr>
              <a:t>for the </a:t>
            </a:r>
            <a:r>
              <a:rPr lang="en-US" sz="1800" dirty="0" smtClean="0">
                <a:solidFill>
                  <a:srgbClr val="0E4194"/>
                </a:solidFill>
              </a:rPr>
              <a:t>call.</a:t>
            </a:r>
          </a:p>
          <a:p>
            <a:pPr marL="285750" algn="just">
              <a:spcBef>
                <a:spcPts val="1200"/>
              </a:spcBef>
            </a:pPr>
            <a:r>
              <a:rPr lang="en-US" sz="2000" dirty="0" smtClean="0">
                <a:solidFill>
                  <a:srgbClr val="0E4194"/>
                </a:solidFill>
              </a:rPr>
              <a:t>Planned decisions can be: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Approval</a:t>
            </a:r>
            <a:endParaRPr lang="en-US" sz="1800" dirty="0">
              <a:solidFill>
                <a:srgbClr val="0E4194"/>
              </a:solidFill>
            </a:endParaRP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Approval </a:t>
            </a:r>
            <a:r>
              <a:rPr lang="en-US" sz="1800" dirty="0">
                <a:solidFill>
                  <a:srgbClr val="0E4194"/>
                </a:solidFill>
              </a:rPr>
              <a:t>under conditions (including conditions of approval)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Non-approval</a:t>
            </a:r>
          </a:p>
          <a:p>
            <a:pPr marL="342900" lvl="1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E4194"/>
                </a:solidFill>
              </a:rPr>
              <a:t>PACs are asked for comments to the result within a </a:t>
            </a:r>
            <a:r>
              <a:rPr lang="en-US" sz="2000" dirty="0" smtClean="0">
                <a:solidFill>
                  <a:srgbClr val="0E4194"/>
                </a:solidFill>
              </a:rPr>
              <a:t>week– </a:t>
            </a:r>
            <a:r>
              <a:rPr lang="en-US" sz="2000" dirty="0">
                <a:solidFill>
                  <a:srgbClr val="0E4194"/>
                </a:solidFill>
              </a:rPr>
              <a:t>if no comments are made, the decision is accepted</a:t>
            </a:r>
          </a:p>
          <a:p>
            <a:pPr algn="just">
              <a:spcBef>
                <a:spcPts val="1200"/>
              </a:spcBef>
            </a:pPr>
            <a:endParaRPr lang="en-US" sz="2000" dirty="0" smtClean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 smtClean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 smtClean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 smtClean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>
              <a:solidFill>
                <a:srgbClr val="0E4194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n-US" sz="2000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59632" y="14127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de-AT" sz="3600" b="1" dirty="0" smtClean="0">
                <a:solidFill>
                  <a:srgbClr val="0E4194"/>
                </a:solidFill>
              </a:rPr>
              <a:t>AGENDA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272808" cy="30243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AT" sz="2600" b="1" u="sng" dirty="0">
                <a:solidFill>
                  <a:srgbClr val="0E4194"/>
                </a:solidFill>
              </a:rPr>
              <a:t>Part </a:t>
            </a:r>
            <a:r>
              <a:rPr lang="de-AT" sz="2600" b="1" u="sng" dirty="0" smtClean="0">
                <a:solidFill>
                  <a:srgbClr val="0E4194"/>
                </a:solidFill>
              </a:rPr>
              <a:t>2:</a:t>
            </a:r>
            <a:endParaRPr lang="de-AT" sz="2600" b="1" dirty="0" smtClean="0">
              <a:solidFill>
                <a:srgbClr val="0E4194"/>
              </a:solidFill>
            </a:endParaRPr>
          </a:p>
          <a:p>
            <a:pPr marL="0" indent="0">
              <a:buNone/>
            </a:pPr>
            <a:r>
              <a:rPr lang="de-AT" sz="2900" b="1" dirty="0" smtClean="0">
                <a:solidFill>
                  <a:srgbClr val="0E4194"/>
                </a:solidFill>
              </a:rPr>
              <a:t>THE FIRST CALL IN DETAIL</a:t>
            </a:r>
            <a:endParaRPr lang="en-AU" sz="2900" b="1" dirty="0" smtClean="0">
              <a:solidFill>
                <a:srgbClr val="0E4194"/>
              </a:solidFill>
            </a:endParaRPr>
          </a:p>
          <a:p>
            <a:r>
              <a:rPr lang="en-AU" sz="3000" dirty="0">
                <a:solidFill>
                  <a:srgbClr val="0E4194"/>
                </a:solidFill>
              </a:rPr>
              <a:t>Documents / guidelines – online information</a:t>
            </a:r>
          </a:p>
          <a:p>
            <a:pPr lvl="0"/>
            <a:r>
              <a:rPr lang="en-AU" sz="3100" dirty="0" smtClean="0">
                <a:solidFill>
                  <a:srgbClr val="0E4194"/>
                </a:solidFill>
              </a:rPr>
              <a:t>Calendar of the first call</a:t>
            </a:r>
            <a:endParaRPr lang="de-AT" sz="3100" dirty="0">
              <a:solidFill>
                <a:srgbClr val="0E4194"/>
              </a:solidFill>
            </a:endParaRPr>
          </a:p>
          <a:p>
            <a:pPr lvl="0"/>
            <a:r>
              <a:rPr lang="en-AU" sz="3100" dirty="0">
                <a:solidFill>
                  <a:srgbClr val="0E4194"/>
                </a:solidFill>
              </a:rPr>
              <a:t>Documents / guidelines, online </a:t>
            </a:r>
            <a:r>
              <a:rPr lang="en-AU" sz="3100" dirty="0" smtClean="0">
                <a:solidFill>
                  <a:srgbClr val="0E4194"/>
                </a:solidFill>
              </a:rPr>
              <a:t>information</a:t>
            </a:r>
            <a:r>
              <a:rPr lang="en-AU" sz="3100" dirty="0">
                <a:solidFill>
                  <a:srgbClr val="0E4194"/>
                </a:solidFill>
              </a:rPr>
              <a:t> </a:t>
            </a:r>
            <a:endParaRPr lang="de-AT" sz="3100" dirty="0">
              <a:solidFill>
                <a:srgbClr val="0E4194"/>
              </a:solidFill>
            </a:endParaRPr>
          </a:p>
          <a:p>
            <a:r>
              <a:rPr lang="en-AU" sz="3100" dirty="0">
                <a:solidFill>
                  <a:srgbClr val="0E4194"/>
                </a:solidFill>
              </a:rPr>
              <a:t>The first call in 6 steps and the role of PACs and their Steering Group:</a:t>
            </a:r>
            <a:endParaRPr lang="de-AT" sz="3100" dirty="0">
              <a:solidFill>
                <a:srgbClr val="0E4194"/>
              </a:solidFill>
            </a:endParaRPr>
          </a:p>
          <a:p>
            <a:pPr marL="914400" lvl="2" indent="0">
              <a:buNone/>
            </a:pPr>
            <a:r>
              <a:rPr lang="en-AU" sz="3100" dirty="0" smtClean="0">
                <a:solidFill>
                  <a:srgbClr val="0E4194"/>
                </a:solidFill>
              </a:rPr>
              <a:t>Application</a:t>
            </a:r>
            <a:r>
              <a:rPr lang="de-AT" sz="3100" dirty="0">
                <a:solidFill>
                  <a:srgbClr val="0E4194"/>
                </a:solidFill>
              </a:rPr>
              <a:t> </a:t>
            </a:r>
            <a:r>
              <a:rPr lang="de-AT" sz="3100" dirty="0" smtClean="0">
                <a:solidFill>
                  <a:srgbClr val="0E4194"/>
                </a:solidFill>
                <a:sym typeface="Wingdings" pitchFamily="2" charset="2"/>
              </a:rPr>
              <a:t> </a:t>
            </a:r>
            <a:r>
              <a:rPr lang="en-AU" sz="3100" dirty="0" smtClean="0">
                <a:solidFill>
                  <a:srgbClr val="0E4194"/>
                </a:solidFill>
              </a:rPr>
              <a:t>Pre-selection </a:t>
            </a:r>
            <a:r>
              <a:rPr lang="en-AU" sz="3100" dirty="0" smtClean="0">
                <a:solidFill>
                  <a:srgbClr val="0E4194"/>
                </a:solidFill>
                <a:sym typeface="Wingdings" pitchFamily="2" charset="2"/>
              </a:rPr>
              <a:t> </a:t>
            </a:r>
            <a:r>
              <a:rPr lang="en-AU" sz="3100" dirty="0" smtClean="0">
                <a:solidFill>
                  <a:srgbClr val="0E4194"/>
                </a:solidFill>
              </a:rPr>
              <a:t>Assessment</a:t>
            </a:r>
            <a:endParaRPr lang="de-AT" sz="3100" dirty="0">
              <a:solidFill>
                <a:srgbClr val="0E4194"/>
              </a:solidFill>
            </a:endParaRPr>
          </a:p>
          <a:p>
            <a:pPr marL="914400" lvl="2" indent="0">
              <a:buNone/>
            </a:pPr>
            <a:r>
              <a:rPr lang="en-AU" sz="3100" dirty="0">
                <a:solidFill>
                  <a:srgbClr val="0E4194"/>
                </a:solidFill>
              </a:rPr>
              <a:t>Decision </a:t>
            </a:r>
            <a:r>
              <a:rPr lang="en-AU" sz="3100" dirty="0" smtClean="0">
                <a:solidFill>
                  <a:srgbClr val="0E4194"/>
                </a:solidFill>
                <a:sym typeface="Wingdings" pitchFamily="2" charset="2"/>
              </a:rPr>
              <a:t> </a:t>
            </a:r>
            <a:r>
              <a:rPr lang="en-AU" sz="3100" dirty="0" smtClean="0">
                <a:solidFill>
                  <a:srgbClr val="0E4194"/>
                </a:solidFill>
              </a:rPr>
              <a:t>Contracting </a:t>
            </a:r>
            <a:r>
              <a:rPr lang="en-AU" sz="3100" dirty="0" smtClean="0">
                <a:solidFill>
                  <a:srgbClr val="0E4194"/>
                </a:solidFill>
                <a:sym typeface="Wingdings" pitchFamily="2" charset="2"/>
              </a:rPr>
              <a:t> </a:t>
            </a:r>
            <a:r>
              <a:rPr lang="en-AU" sz="3100" dirty="0" smtClean="0">
                <a:solidFill>
                  <a:srgbClr val="0E4194"/>
                </a:solidFill>
              </a:rPr>
              <a:t>Implementation</a:t>
            </a:r>
            <a:r>
              <a:rPr lang="en-AU" sz="3100" dirty="0">
                <a:solidFill>
                  <a:srgbClr val="0E4194"/>
                </a:solidFill>
              </a:rPr>
              <a:t>, reporting and </a:t>
            </a:r>
            <a:r>
              <a:rPr lang="en-AU" sz="3100" dirty="0" smtClean="0">
                <a:solidFill>
                  <a:srgbClr val="0E4194"/>
                </a:solidFill>
              </a:rPr>
              <a:t>closing</a:t>
            </a:r>
            <a:endParaRPr lang="de-AT" sz="3100" dirty="0">
              <a:solidFill>
                <a:srgbClr val="0E4194"/>
              </a:solidFill>
            </a:endParaRPr>
          </a:p>
          <a:p>
            <a:r>
              <a:rPr lang="en-AU" sz="3100" dirty="0" smtClean="0">
                <a:solidFill>
                  <a:srgbClr val="0E4194"/>
                </a:solidFill>
              </a:rPr>
              <a:t>Open </a:t>
            </a:r>
            <a:r>
              <a:rPr lang="en-AU" sz="3100" dirty="0">
                <a:solidFill>
                  <a:srgbClr val="0E4194"/>
                </a:solidFill>
              </a:rPr>
              <a:t>issues and </a:t>
            </a:r>
            <a:r>
              <a:rPr lang="en-AU" sz="3100" dirty="0" smtClean="0">
                <a:solidFill>
                  <a:srgbClr val="0E4194"/>
                </a:solidFill>
              </a:rPr>
              <a:t>questions</a:t>
            </a:r>
            <a:endParaRPr lang="de-AT" sz="31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2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01366" y="15567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5) Contracting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366838"/>
            <a:ext cx="8229600" cy="4525963"/>
          </a:xfrm>
        </p:spPr>
        <p:txBody>
          <a:bodyPr>
            <a:normAutofit/>
          </a:bodyPr>
          <a:lstStyle/>
          <a:p>
            <a:endParaRPr lang="de-AT" dirty="0" smtClean="0"/>
          </a:p>
          <a:p>
            <a:endParaRPr lang="de-AT" dirty="0"/>
          </a:p>
          <a:p>
            <a:r>
              <a:rPr lang="de-AT" sz="2200" b="1" dirty="0" err="1" smtClean="0">
                <a:solidFill>
                  <a:srgbClr val="0E4194"/>
                </a:solidFill>
              </a:rPr>
              <a:t>Foreseen</a:t>
            </a:r>
            <a:r>
              <a:rPr lang="de-AT" sz="2200" b="1" dirty="0" smtClean="0">
                <a:solidFill>
                  <a:srgbClr val="0E4194"/>
                </a:solidFill>
              </a:rPr>
              <a:t> </a:t>
            </a:r>
            <a:r>
              <a:rPr lang="de-AT" sz="2200" b="1" dirty="0" err="1" smtClean="0">
                <a:solidFill>
                  <a:srgbClr val="0E4194"/>
                </a:solidFill>
              </a:rPr>
              <a:t>until</a:t>
            </a:r>
            <a:r>
              <a:rPr lang="de-AT" sz="2200" b="1" dirty="0" smtClean="0">
                <a:solidFill>
                  <a:srgbClr val="0E4194"/>
                </a:solidFill>
              </a:rPr>
              <a:t> </a:t>
            </a:r>
            <a:r>
              <a:rPr lang="de-AT" sz="2200" b="1" dirty="0" err="1" smtClean="0">
                <a:solidFill>
                  <a:srgbClr val="0E4194"/>
                </a:solidFill>
              </a:rPr>
              <a:t>the</a:t>
            </a:r>
            <a:r>
              <a:rPr lang="de-AT" sz="2200" b="1" dirty="0" smtClean="0">
                <a:solidFill>
                  <a:srgbClr val="0E4194"/>
                </a:solidFill>
              </a:rPr>
              <a:t> end </a:t>
            </a:r>
            <a:r>
              <a:rPr lang="de-AT" sz="2200" b="1" dirty="0" err="1" smtClean="0">
                <a:solidFill>
                  <a:srgbClr val="0E4194"/>
                </a:solidFill>
              </a:rPr>
              <a:t>of</a:t>
            </a:r>
            <a:r>
              <a:rPr lang="de-AT" sz="2200" b="1" dirty="0" smtClean="0">
                <a:solidFill>
                  <a:srgbClr val="0E4194"/>
                </a:solidFill>
              </a:rPr>
              <a:t> 2014</a:t>
            </a:r>
            <a:r>
              <a:rPr lang="de-AT" sz="2200" dirty="0" smtClean="0">
                <a:solidFill>
                  <a:srgbClr val="0E4194"/>
                </a:solidFill>
              </a:rPr>
              <a:t> – </a:t>
            </a:r>
            <a:r>
              <a:rPr lang="de-AT" sz="2200" dirty="0" err="1" smtClean="0">
                <a:solidFill>
                  <a:srgbClr val="0E4194"/>
                </a:solidFill>
              </a:rPr>
              <a:t>start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projects</a:t>
            </a:r>
            <a:r>
              <a:rPr lang="de-AT" sz="2200" dirty="0" smtClean="0">
                <a:solidFill>
                  <a:srgbClr val="0E4194"/>
                </a:solidFill>
              </a:rPr>
              <a:t> 2015</a:t>
            </a:r>
          </a:p>
          <a:p>
            <a:r>
              <a:rPr lang="de-AT" sz="2200" b="1" dirty="0" smtClean="0">
                <a:solidFill>
                  <a:srgbClr val="0E4194"/>
                </a:solidFill>
              </a:rPr>
              <a:t>Content</a:t>
            </a:r>
            <a:r>
              <a:rPr lang="de-AT" sz="2200" dirty="0" smtClean="0">
                <a:solidFill>
                  <a:srgbClr val="0E4194"/>
                </a:solidFill>
              </a:rPr>
              <a:t>: Standard </a:t>
            </a:r>
            <a:r>
              <a:rPr lang="de-AT" sz="2200" dirty="0" err="1" smtClean="0">
                <a:solidFill>
                  <a:srgbClr val="0E4194"/>
                </a:solidFill>
              </a:rPr>
              <a:t>subsidy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contract</a:t>
            </a:r>
            <a:r>
              <a:rPr lang="de-AT" sz="2200" dirty="0" smtClean="0">
                <a:solidFill>
                  <a:srgbClr val="0E4194"/>
                </a:solidFill>
              </a:rPr>
              <a:t> incl. </a:t>
            </a:r>
            <a:r>
              <a:rPr lang="de-AT" sz="2200" dirty="0" err="1" smtClean="0">
                <a:solidFill>
                  <a:srgbClr val="0E4194"/>
                </a:solidFill>
              </a:rPr>
              <a:t>deadlines</a:t>
            </a:r>
            <a:endParaRPr lang="de-AT" sz="2200" dirty="0" smtClean="0">
              <a:solidFill>
                <a:srgbClr val="0E4194"/>
              </a:solidFill>
            </a:endParaRPr>
          </a:p>
          <a:p>
            <a:pPr marL="0" indent="0">
              <a:buNone/>
            </a:pPr>
            <a:r>
              <a:rPr lang="de-AT" sz="2200" dirty="0" smtClean="0">
                <a:solidFill>
                  <a:srgbClr val="0E4194"/>
                </a:solidFill>
                <a:sym typeface="Wingdings" pitchFamily="2" charset="2"/>
              </a:rPr>
              <a:t>	 </a:t>
            </a:r>
            <a:r>
              <a:rPr lang="de-AT" sz="2200" dirty="0" err="1" smtClean="0">
                <a:solidFill>
                  <a:srgbClr val="0E4194"/>
                </a:solidFill>
              </a:rPr>
              <a:t>Validated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application</a:t>
            </a:r>
            <a:r>
              <a:rPr lang="de-AT" sz="2200" dirty="0" smtClean="0">
                <a:solidFill>
                  <a:srgbClr val="0E4194"/>
                </a:solidFill>
              </a:rPr>
              <a:t> form </a:t>
            </a:r>
            <a:r>
              <a:rPr lang="de-AT" sz="2200" dirty="0" err="1" smtClean="0">
                <a:solidFill>
                  <a:srgbClr val="0E4194"/>
                </a:solidFill>
              </a:rPr>
              <a:t>is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part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of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the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subsidy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contract</a:t>
            </a:r>
            <a:endParaRPr lang="de-AT" sz="2200" dirty="0" smtClean="0">
              <a:solidFill>
                <a:srgbClr val="0E4194"/>
              </a:solidFill>
            </a:endParaRPr>
          </a:p>
          <a:p>
            <a:pPr marL="0" indent="0">
              <a:buNone/>
            </a:pPr>
            <a:endParaRPr lang="de-AT" sz="2200" dirty="0" smtClean="0">
              <a:solidFill>
                <a:srgbClr val="0E4194"/>
              </a:solidFill>
            </a:endParaRPr>
          </a:p>
          <a:p>
            <a:pPr marL="0" indent="0" algn="ctr">
              <a:buNone/>
            </a:pPr>
            <a:r>
              <a:rPr lang="de-AT" sz="2200" dirty="0" err="1" smtClean="0">
                <a:solidFill>
                  <a:srgbClr val="0E4194"/>
                </a:solidFill>
              </a:rPr>
              <a:t>Subsidy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contract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to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be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signed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AT" sz="2200" dirty="0" err="1" smtClean="0">
                <a:solidFill>
                  <a:srgbClr val="0E4194"/>
                </a:solidFill>
              </a:rPr>
              <a:t>and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returned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to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dirty="0" err="1" smtClean="0">
                <a:solidFill>
                  <a:srgbClr val="0E4194"/>
                </a:solidFill>
              </a:rPr>
              <a:t>the</a:t>
            </a:r>
            <a:r>
              <a:rPr lang="de-AT" sz="2200" dirty="0" smtClean="0">
                <a:solidFill>
                  <a:srgbClr val="0E4194"/>
                </a:solidFill>
              </a:rPr>
              <a:t> IB </a:t>
            </a:r>
            <a:r>
              <a:rPr lang="de-AT" sz="2200" dirty="0" err="1" smtClean="0">
                <a:solidFill>
                  <a:srgbClr val="0E4194"/>
                </a:solidFill>
              </a:rPr>
              <a:t>by</a:t>
            </a:r>
            <a:r>
              <a:rPr lang="de-AT" sz="2200" dirty="0" smtClean="0">
                <a:solidFill>
                  <a:srgbClr val="0E4194"/>
                </a:solidFill>
              </a:rPr>
              <a:t> Lead Partner </a:t>
            </a:r>
            <a:r>
              <a:rPr lang="de-AT" sz="2200" dirty="0" err="1" smtClean="0">
                <a:solidFill>
                  <a:srgbClr val="0E4194"/>
                </a:solidFill>
              </a:rPr>
              <a:t>within</a:t>
            </a:r>
            <a:r>
              <a:rPr lang="de-AT" sz="2200" dirty="0" smtClean="0">
                <a:solidFill>
                  <a:srgbClr val="0E4194"/>
                </a:solidFill>
              </a:rPr>
              <a:t> </a:t>
            </a:r>
            <a:r>
              <a:rPr lang="de-AT" sz="2200" b="1" dirty="0" smtClean="0">
                <a:solidFill>
                  <a:srgbClr val="0E4194"/>
                </a:solidFill>
              </a:rPr>
              <a:t>4 </a:t>
            </a:r>
            <a:r>
              <a:rPr lang="de-AT" sz="2200" b="1" dirty="0" err="1" smtClean="0">
                <a:solidFill>
                  <a:srgbClr val="0E4194"/>
                </a:solidFill>
              </a:rPr>
              <a:t>weeks</a:t>
            </a:r>
            <a:endParaRPr lang="de-AT" sz="2200" b="1" dirty="0" smtClean="0">
              <a:solidFill>
                <a:srgbClr val="0E4194"/>
              </a:solidFill>
            </a:endParaRPr>
          </a:p>
          <a:p>
            <a:endParaRPr lang="de-AT" sz="2200" b="1" dirty="0" smtClean="0">
              <a:solidFill>
                <a:srgbClr val="0E4194"/>
              </a:solidFill>
            </a:endParaRPr>
          </a:p>
          <a:p>
            <a:pPr marL="0" indent="0" algn="ctr">
              <a:buNone/>
            </a:pPr>
            <a:r>
              <a:rPr lang="de-AT" sz="2200" b="1" dirty="0" err="1" smtClean="0">
                <a:solidFill>
                  <a:srgbClr val="0E4194"/>
                </a:solidFill>
              </a:rPr>
              <a:t>Releasing</a:t>
            </a:r>
            <a:r>
              <a:rPr lang="de-AT" sz="2200" b="1" dirty="0" smtClean="0">
                <a:solidFill>
                  <a:srgbClr val="0E4194"/>
                </a:solidFill>
              </a:rPr>
              <a:t> </a:t>
            </a:r>
            <a:r>
              <a:rPr lang="de-AT" sz="2200" b="1" dirty="0" err="1" smtClean="0">
                <a:solidFill>
                  <a:srgbClr val="0E4194"/>
                </a:solidFill>
              </a:rPr>
              <a:t>of</a:t>
            </a:r>
            <a:r>
              <a:rPr lang="de-AT" sz="2200" b="1" dirty="0" smtClean="0">
                <a:solidFill>
                  <a:srgbClr val="0E4194"/>
                </a:solidFill>
              </a:rPr>
              <a:t> </a:t>
            </a:r>
            <a:r>
              <a:rPr lang="de-AT" sz="2200" b="1" dirty="0" err="1" smtClean="0">
                <a:solidFill>
                  <a:srgbClr val="0E4194"/>
                </a:solidFill>
              </a:rPr>
              <a:t>first</a:t>
            </a:r>
            <a:r>
              <a:rPr lang="de-AT" sz="2200" b="1" dirty="0" smtClean="0">
                <a:solidFill>
                  <a:srgbClr val="0E4194"/>
                </a:solidFill>
              </a:rPr>
              <a:t> </a:t>
            </a:r>
            <a:r>
              <a:rPr lang="de-AT" sz="2200" b="1" dirty="0" err="1" smtClean="0">
                <a:solidFill>
                  <a:srgbClr val="0E4194"/>
                </a:solidFill>
              </a:rPr>
              <a:t>pre-payment</a:t>
            </a:r>
            <a:r>
              <a:rPr lang="de-AT" sz="2200" b="1" dirty="0" smtClean="0">
                <a:solidFill>
                  <a:srgbClr val="0E4194"/>
                </a:solidFill>
              </a:rPr>
              <a:t> (50%)</a:t>
            </a:r>
            <a:endParaRPr lang="de-AT" sz="2200" b="1" dirty="0">
              <a:solidFill>
                <a:srgbClr val="0E4194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995936" y="494116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17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5536" y="148652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6) Project implementation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83566" y="2132856"/>
            <a:ext cx="7936557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GB" sz="3100" b="1" dirty="0" smtClean="0">
                <a:solidFill>
                  <a:srgbClr val="0E4194"/>
                </a:solidFill>
              </a:rPr>
              <a:t>Simplified financial management: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Use of simplified cost options for staff, meetings/events and partly for travel and </a:t>
            </a:r>
            <a:r>
              <a:rPr lang="en-GB" sz="3100" dirty="0" err="1" smtClean="0">
                <a:solidFill>
                  <a:srgbClr val="0E4194"/>
                </a:solidFill>
              </a:rPr>
              <a:t>accomodation</a:t>
            </a:r>
            <a:r>
              <a:rPr lang="en-GB" sz="3100" dirty="0" smtClean="0">
                <a:solidFill>
                  <a:srgbClr val="0E4194"/>
                </a:solidFill>
              </a:rPr>
              <a:t> – based on applicable rates in other EU programmes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Control/audit centralised</a:t>
            </a:r>
          </a:p>
          <a:p>
            <a:pPr algn="just">
              <a:spcBef>
                <a:spcPts val="1200"/>
              </a:spcBef>
            </a:pPr>
            <a:r>
              <a:rPr lang="en-GB" sz="3100" b="1" dirty="0" smtClean="0">
                <a:solidFill>
                  <a:srgbClr val="0E4194"/>
                </a:solidFill>
              </a:rPr>
              <a:t>Reporting: 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Midterm and final report (all reports sent to PACs as well)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Online reporting, online declaration of costs</a:t>
            </a:r>
          </a:p>
          <a:p>
            <a:pPr algn="just">
              <a:spcBef>
                <a:spcPts val="1200"/>
              </a:spcBef>
            </a:pPr>
            <a:r>
              <a:rPr lang="en-GB" sz="3100" b="1" dirty="0" smtClean="0">
                <a:solidFill>
                  <a:srgbClr val="0E4194"/>
                </a:solidFill>
              </a:rPr>
              <a:t>Payments: 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Up to 75% pre-financing:</a:t>
            </a:r>
          </a:p>
          <a:p>
            <a:pPr lvl="2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50% pre-payment after signing of the subsidy contract</a:t>
            </a:r>
          </a:p>
          <a:p>
            <a:pPr lvl="2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25% pre-payment after validation of midterm report (if &gt;30% of budget spent)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Balance payment after closing of the project – clearing of outstanding issues</a:t>
            </a:r>
          </a:p>
          <a:p>
            <a:pPr lvl="1" algn="just">
              <a:spcBef>
                <a:spcPts val="1200"/>
              </a:spcBef>
            </a:pPr>
            <a:r>
              <a:rPr lang="en-GB" sz="3100" dirty="0" smtClean="0">
                <a:solidFill>
                  <a:srgbClr val="0E4194"/>
                </a:solidFill>
              </a:rPr>
              <a:t>Recovery procedure if needed</a:t>
            </a:r>
          </a:p>
          <a:p>
            <a:pPr marL="342900" lvl="1" indent="-342900" algn="just">
              <a:spcBef>
                <a:spcPts val="1200"/>
              </a:spcBef>
              <a:buFont typeface="Arial" pitchFamily="34" charset="0"/>
              <a:buChar char="•"/>
            </a:pPr>
            <a:endParaRPr lang="en-GB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en-GB" sz="24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de-AT" sz="2200" b="1" dirty="0" smtClean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endParaRPr lang="it-IT" sz="2200" b="1" dirty="0">
              <a:solidFill>
                <a:srgbClr val="0E4194"/>
              </a:solidFill>
            </a:endParaRPr>
          </a:p>
          <a:p>
            <a:pPr marL="400050" lvl="1" indent="0" algn="just">
              <a:spcBef>
                <a:spcPts val="1200"/>
              </a:spcBef>
              <a:buFont typeface="Arial" pitchFamily="34" charset="0"/>
              <a:buNone/>
            </a:pP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94470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Overall management of START</a:t>
            </a:r>
          </a:p>
        </p:txBody>
      </p:sp>
      <p:sp>
        <p:nvSpPr>
          <p:cNvPr id="2" name="Rechteck 1"/>
          <p:cNvSpPr/>
          <p:nvPr/>
        </p:nvSpPr>
        <p:spPr>
          <a:xfrm>
            <a:off x="755576" y="2564904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b="1" dirty="0">
                <a:solidFill>
                  <a:srgbClr val="0E4194"/>
                </a:solidFill>
              </a:rPr>
              <a:t>Review:</a:t>
            </a:r>
            <a:r>
              <a:rPr lang="en-GB" sz="2200" dirty="0">
                <a:solidFill>
                  <a:srgbClr val="0E4194"/>
                </a:solidFill>
              </a:rPr>
              <a:t> </a:t>
            </a:r>
            <a:r>
              <a:rPr lang="en-GB" sz="2200" dirty="0" smtClean="0">
                <a:solidFill>
                  <a:srgbClr val="0E4194"/>
                </a:solidFill>
              </a:rPr>
              <a:t>START = pilot-initiative </a:t>
            </a:r>
            <a:r>
              <a:rPr lang="en-GB" sz="2200" dirty="0" smtClean="0">
                <a:solidFill>
                  <a:srgbClr val="0E4194"/>
                </a:solidFill>
                <a:sym typeface="Wingdings" pitchFamily="2" charset="2"/>
              </a:rPr>
              <a:t> </a:t>
            </a:r>
            <a:r>
              <a:rPr lang="en-GB" sz="2200" dirty="0" smtClean="0">
                <a:solidFill>
                  <a:srgbClr val="0E4194"/>
                </a:solidFill>
              </a:rPr>
              <a:t>possible </a:t>
            </a:r>
            <a:r>
              <a:rPr lang="en-GB" sz="2200" dirty="0">
                <a:solidFill>
                  <a:srgbClr val="0E4194"/>
                </a:solidFill>
              </a:rPr>
              <a:t>adaptations </a:t>
            </a:r>
            <a:r>
              <a:rPr lang="en-GB" sz="2200" dirty="0" smtClean="0">
                <a:solidFill>
                  <a:srgbClr val="0E4194"/>
                </a:solidFill>
              </a:rPr>
              <a:t>after </a:t>
            </a:r>
            <a:r>
              <a:rPr lang="en-GB" sz="2200" dirty="0">
                <a:solidFill>
                  <a:srgbClr val="0E4194"/>
                </a:solidFill>
              </a:rPr>
              <a:t>the first </a:t>
            </a:r>
            <a:r>
              <a:rPr lang="en-GB" sz="2200" dirty="0" smtClean="0">
                <a:solidFill>
                  <a:srgbClr val="0E4194"/>
                </a:solidFill>
              </a:rPr>
              <a:t>call (consultation of  PACs). </a:t>
            </a:r>
          </a:p>
          <a:p>
            <a:endParaRPr lang="de-AT" sz="2200" dirty="0">
              <a:solidFill>
                <a:srgbClr val="0E41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>
                <a:solidFill>
                  <a:srgbClr val="0E4194"/>
                </a:solidFill>
              </a:rPr>
              <a:t>Overall </a:t>
            </a:r>
            <a:r>
              <a:rPr lang="en-GB" sz="2200" b="1" dirty="0" smtClean="0">
                <a:solidFill>
                  <a:srgbClr val="0E4194"/>
                </a:solidFill>
              </a:rPr>
              <a:t>monitoring:</a:t>
            </a:r>
            <a:r>
              <a:rPr lang="en-GB" sz="2200" dirty="0" smtClean="0">
                <a:solidFill>
                  <a:srgbClr val="0E4194"/>
                </a:solidFill>
              </a:rPr>
              <a:t> by </a:t>
            </a:r>
            <a:r>
              <a:rPr lang="en-GB" sz="2200" dirty="0">
                <a:solidFill>
                  <a:srgbClr val="0E4194"/>
                </a:solidFill>
              </a:rPr>
              <a:t>the </a:t>
            </a:r>
            <a:r>
              <a:rPr lang="en-GB" sz="2200" dirty="0" smtClean="0">
                <a:solidFill>
                  <a:srgbClr val="0E4194"/>
                </a:solidFill>
              </a:rPr>
              <a:t>IB, through online </a:t>
            </a:r>
            <a:r>
              <a:rPr lang="en-GB" sz="2200" dirty="0">
                <a:solidFill>
                  <a:srgbClr val="0E4194"/>
                </a:solidFill>
              </a:rPr>
              <a:t>reporting </a:t>
            </a:r>
            <a:r>
              <a:rPr lang="en-GB" sz="2200" dirty="0" smtClean="0">
                <a:solidFill>
                  <a:srgbClr val="0E4194"/>
                </a:solidFill>
              </a:rPr>
              <a:t>tool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b="1" dirty="0">
              <a:solidFill>
                <a:srgbClr val="0E41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E4194"/>
                </a:solidFill>
              </a:rPr>
              <a:t>Reporting</a:t>
            </a:r>
            <a:r>
              <a:rPr lang="en-GB" sz="2200" dirty="0">
                <a:solidFill>
                  <a:srgbClr val="0E4194"/>
                </a:solidFill>
              </a:rPr>
              <a:t>: </a:t>
            </a:r>
            <a:r>
              <a:rPr lang="en-GB" sz="2200" dirty="0" smtClean="0">
                <a:solidFill>
                  <a:srgbClr val="0E4194"/>
                </a:solidFill>
              </a:rPr>
              <a:t>2 progress reports per year to European </a:t>
            </a:r>
            <a:r>
              <a:rPr lang="en-GB" sz="2200" dirty="0">
                <a:solidFill>
                  <a:srgbClr val="0E4194"/>
                </a:solidFill>
              </a:rPr>
              <a:t>Commission / DG Regional Policy </a:t>
            </a:r>
            <a:r>
              <a:rPr lang="en-GB" sz="2200" dirty="0" smtClean="0">
                <a:solidFill>
                  <a:srgbClr val="0E4194"/>
                </a:solidFill>
              </a:rPr>
              <a:t>(PACs/SG will be informed)</a:t>
            </a:r>
            <a:endParaRPr lang="en-GB" sz="2200" dirty="0">
              <a:solidFill>
                <a:srgbClr val="0E41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>
              <a:solidFill>
                <a:srgbClr val="0E419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E4194"/>
                </a:solidFill>
              </a:rPr>
              <a:t>Closing</a:t>
            </a:r>
            <a:r>
              <a:rPr lang="en-GB" sz="2200" dirty="0" smtClean="0">
                <a:solidFill>
                  <a:srgbClr val="0E4194"/>
                </a:solidFill>
              </a:rPr>
              <a:t>: end of 2016</a:t>
            </a:r>
          </a:p>
        </p:txBody>
      </p:sp>
    </p:spTree>
    <p:extLst>
      <p:ext uri="{BB962C8B-B14F-4D97-AF65-F5344CB8AC3E}">
        <p14:creationId xmlns:p14="http://schemas.microsoft.com/office/powerpoint/2010/main" val="19471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92896"/>
            <a:ext cx="7848872" cy="4104456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GB" sz="2000" u="sng" dirty="0">
                <a:solidFill>
                  <a:srgbClr val="0E4194"/>
                </a:solidFill>
                <a:sym typeface="Wingdings" pitchFamily="2" charset="2"/>
              </a:rPr>
              <a:t>R</a:t>
            </a:r>
            <a:r>
              <a:rPr lang="en-GB" sz="2000" u="sng" dirty="0" smtClean="0">
                <a:solidFill>
                  <a:srgbClr val="0E4194"/>
                </a:solidFill>
                <a:sym typeface="Wingdings" pitchFamily="2" charset="2"/>
              </a:rPr>
              <a:t>ecommendation </a:t>
            </a:r>
            <a:r>
              <a:rPr lang="en-GB" sz="2000" u="sng" dirty="0">
                <a:solidFill>
                  <a:srgbClr val="0E4194"/>
                </a:solidFill>
                <a:sym typeface="Wingdings" pitchFamily="2" charset="2"/>
              </a:rPr>
              <a:t>of NCPs</a:t>
            </a:r>
            <a:r>
              <a:rPr lang="en-GB" sz="2000" dirty="0">
                <a:solidFill>
                  <a:srgbClr val="0E4194"/>
                </a:solidFill>
                <a:sym typeface="Wingdings" pitchFamily="2" charset="2"/>
              </a:rPr>
              <a:t>, July </a:t>
            </a:r>
            <a:r>
              <a:rPr lang="en-GB" sz="2000" dirty="0" smtClean="0">
                <a:solidFill>
                  <a:srgbClr val="0E4194"/>
                </a:solidFill>
                <a:sym typeface="Wingdings" pitchFamily="2" charset="2"/>
              </a:rPr>
              <a:t>2013: 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E4194"/>
                </a:solidFill>
                <a:sym typeface="Wingdings" pitchFamily="2" charset="2"/>
              </a:rPr>
              <a:t>Need to provide Seed Money in </a:t>
            </a:r>
            <a:r>
              <a:rPr lang="en-GB" sz="2000" dirty="0">
                <a:solidFill>
                  <a:srgbClr val="0E4194"/>
                </a:solidFill>
                <a:sym typeface="Wingdings" pitchFamily="2" charset="2"/>
              </a:rPr>
              <a:t>the Danube </a:t>
            </a:r>
            <a:r>
              <a:rPr lang="en-GB" sz="2000" dirty="0" smtClean="0">
                <a:solidFill>
                  <a:srgbClr val="0E4194"/>
                </a:solidFill>
                <a:sym typeface="Wingdings" pitchFamily="2" charset="2"/>
              </a:rPr>
              <a:t>Region, like in the Baltic Sea Region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rgbClr val="0E4194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u="sng" dirty="0" smtClean="0">
                <a:solidFill>
                  <a:srgbClr val="0E4194"/>
                </a:solidFill>
              </a:rPr>
              <a:t>Objective </a:t>
            </a:r>
            <a:r>
              <a:rPr lang="en-US" sz="2200" u="sng" dirty="0">
                <a:solidFill>
                  <a:srgbClr val="0E4194"/>
                </a:solidFill>
              </a:rPr>
              <a:t>of </a:t>
            </a:r>
            <a:r>
              <a:rPr lang="en-US" sz="2200" u="sng" dirty="0" smtClean="0">
                <a:solidFill>
                  <a:srgbClr val="0E4194"/>
                </a:solidFill>
              </a:rPr>
              <a:t>START:</a:t>
            </a:r>
            <a:r>
              <a:rPr lang="en-US" sz="2200" dirty="0" smtClean="0">
                <a:solidFill>
                  <a:srgbClr val="0E4194"/>
                </a:solidFill>
              </a:rPr>
              <a:t> </a:t>
            </a:r>
          </a:p>
          <a:p>
            <a:pPr marL="360363" lvl="1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E4194"/>
                </a:solidFill>
              </a:rPr>
              <a:t>Kick-start </a:t>
            </a:r>
            <a:r>
              <a:rPr lang="en-US" sz="1800" dirty="0">
                <a:solidFill>
                  <a:srgbClr val="0E4194"/>
                </a:solidFill>
              </a:rPr>
              <a:t>project development in the Danube Region and </a:t>
            </a:r>
            <a:r>
              <a:rPr lang="en-US" sz="1800" dirty="0" smtClean="0">
                <a:solidFill>
                  <a:srgbClr val="0E4194"/>
                </a:solidFill>
              </a:rPr>
              <a:t>facilitate </a:t>
            </a:r>
            <a:r>
              <a:rPr lang="en-US" sz="1800" dirty="0">
                <a:solidFill>
                  <a:srgbClr val="0E4194"/>
                </a:solidFill>
              </a:rPr>
              <a:t>the financing of transnational </a:t>
            </a:r>
            <a:r>
              <a:rPr lang="en-US" sz="1800" dirty="0" smtClean="0">
                <a:solidFill>
                  <a:srgbClr val="0E4194"/>
                </a:solidFill>
              </a:rPr>
              <a:t>projects</a:t>
            </a:r>
            <a:endParaRPr lang="en-US" sz="1800" dirty="0">
              <a:solidFill>
                <a:srgbClr val="0E4194"/>
              </a:solidFill>
            </a:endParaRPr>
          </a:p>
          <a:p>
            <a:pPr marL="360363" lvl="1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srgbClr val="0E4194"/>
                </a:solidFill>
              </a:rPr>
              <a:t>H</a:t>
            </a:r>
            <a:r>
              <a:rPr lang="en-GB" sz="1800" dirty="0" smtClean="0">
                <a:solidFill>
                  <a:srgbClr val="0E4194"/>
                </a:solidFill>
              </a:rPr>
              <a:t>elp organisations </a:t>
            </a:r>
            <a:r>
              <a:rPr lang="en-GB" sz="1800" dirty="0">
                <a:solidFill>
                  <a:srgbClr val="0E4194"/>
                </a:solidFill>
              </a:rPr>
              <a:t>and institutions in the Danube Region to develop and implement their project </a:t>
            </a:r>
            <a:r>
              <a:rPr lang="en-GB" sz="1800" dirty="0" smtClean="0">
                <a:solidFill>
                  <a:srgbClr val="0E4194"/>
                </a:solidFill>
              </a:rPr>
              <a:t>ideas</a:t>
            </a:r>
          </a:p>
        </p:txBody>
      </p:sp>
      <p:pic>
        <p:nvPicPr>
          <p:cNvPr id="5" name="Picture 2" descr="G:\EUROVIENNA\03 Projekte\01 Aktuell\14-02 PAC10 - START\13 Kommunikation\Logo - START\DRS START logo 2_ 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03909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94470" y="163054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Objectives of START</a:t>
            </a:r>
          </a:p>
        </p:txBody>
      </p:sp>
    </p:spTree>
    <p:extLst>
      <p:ext uri="{BB962C8B-B14F-4D97-AF65-F5344CB8AC3E}">
        <p14:creationId xmlns:p14="http://schemas.microsoft.com/office/powerpoint/2010/main" val="20010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u="sng" dirty="0" smtClean="0">
                <a:solidFill>
                  <a:srgbClr val="0E4194"/>
                </a:solidFill>
              </a:rPr>
              <a:t>Main principles: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E4194"/>
                </a:solidFill>
              </a:rPr>
              <a:t>Pilot initiative: </a:t>
            </a:r>
            <a:r>
              <a:rPr lang="en-US" sz="1800" dirty="0" smtClean="0">
                <a:solidFill>
                  <a:srgbClr val="0E4194"/>
                </a:solidFill>
              </a:rPr>
              <a:t>a flexible approach is used and adaptations may be brought during implementation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E4194"/>
                </a:solidFill>
              </a:rPr>
              <a:t>Seed money: </a:t>
            </a:r>
            <a:r>
              <a:rPr lang="en-US" sz="1800" dirty="0" smtClean="0">
                <a:solidFill>
                  <a:srgbClr val="0E4194"/>
                </a:solidFill>
              </a:rPr>
              <a:t>beneficiaries receive a large pre-financing at the beginning of the project implementation (50%) and a second rate at midterm (25%), if certain conditions are fulfilled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E4194"/>
                </a:solidFill>
              </a:rPr>
              <a:t>Involvement of PACs </a:t>
            </a:r>
            <a:r>
              <a:rPr lang="en-US" sz="1800" dirty="0" smtClean="0">
                <a:solidFill>
                  <a:srgbClr val="0E4194"/>
                </a:solidFill>
              </a:rPr>
              <a:t>in governance of START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E4194"/>
                </a:solidFill>
              </a:rPr>
              <a:t>Benchmarking from other Facilities: </a:t>
            </a:r>
            <a:r>
              <a:rPr lang="en-US" sz="1800" dirty="0" smtClean="0">
                <a:solidFill>
                  <a:srgbClr val="0E4194"/>
                </a:solidFill>
              </a:rPr>
              <a:t>EUSBSR Seed Money Facility, </a:t>
            </a:r>
            <a:r>
              <a:rPr lang="en-US" sz="1800" dirty="0" err="1" smtClean="0">
                <a:solidFill>
                  <a:srgbClr val="0E4194"/>
                </a:solidFill>
              </a:rPr>
              <a:t>Visegrad</a:t>
            </a:r>
            <a:r>
              <a:rPr lang="en-US" sz="1800" dirty="0" smtClean="0">
                <a:solidFill>
                  <a:srgbClr val="0E4194"/>
                </a:solidFill>
              </a:rPr>
              <a:t> Fund, People-to-People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rgbClr val="0E4194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 smtClean="0">
                <a:solidFill>
                  <a:srgbClr val="0E4194"/>
                </a:solidFill>
              </a:rPr>
              <a:t>Total budget</a:t>
            </a:r>
            <a:r>
              <a:rPr lang="en-US" sz="1800" dirty="0" smtClean="0">
                <a:solidFill>
                  <a:srgbClr val="0E4194"/>
                </a:solidFill>
              </a:rPr>
              <a:t>: 900.000€ </a:t>
            </a:r>
          </a:p>
          <a:p>
            <a:pPr marL="703263">
              <a:spcBef>
                <a:spcPts val="600"/>
              </a:spcBef>
              <a:buFont typeface="Wingdings"/>
              <a:buChar char="à"/>
            </a:pPr>
            <a:r>
              <a:rPr lang="en-US" sz="1800" dirty="0" smtClean="0">
                <a:solidFill>
                  <a:srgbClr val="0E4194"/>
                </a:solidFill>
              </a:rPr>
              <a:t>95% EU Commission (funds from EU Parliament); 5% City of Vienna</a:t>
            </a:r>
          </a:p>
          <a:p>
            <a:pPr marL="360363" indent="0">
              <a:spcBef>
                <a:spcPts val="600"/>
              </a:spcBef>
              <a:buNone/>
            </a:pPr>
            <a:endParaRPr lang="en-US" sz="1200" dirty="0" smtClean="0">
              <a:solidFill>
                <a:srgbClr val="0E4194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 smtClean="0">
                <a:solidFill>
                  <a:srgbClr val="0E4194"/>
                </a:solidFill>
              </a:rPr>
              <a:t>Timing:</a:t>
            </a:r>
            <a:r>
              <a:rPr lang="en-US" sz="1800" dirty="0" smtClean="0">
                <a:solidFill>
                  <a:srgbClr val="0E4194"/>
                </a:solidFill>
              </a:rPr>
              <a:t> 2 Calls (2014, 2015) – closing of the Facility end of 2016 </a:t>
            </a:r>
          </a:p>
        </p:txBody>
      </p:sp>
      <p:pic>
        <p:nvPicPr>
          <p:cNvPr id="5" name="Picture 2" descr="G:\EUROVIENNA\03 Projekte\01 Aktuell\14-02 PAC10 - START\13 Kommunikation\Logo - START\DRS START logo 2_ 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03909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94470" y="14865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Principles, 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370748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76872"/>
            <a:ext cx="5112568" cy="3600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200" dirty="0" smtClean="0">
                <a:solidFill>
                  <a:srgbClr val="0E4194"/>
                </a:solidFill>
              </a:rPr>
              <a:t>START supports: 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solidFill>
                  <a:srgbClr val="0E4194"/>
                </a:solidFill>
              </a:rPr>
              <a:t>Projects from the entire Danube Region</a:t>
            </a:r>
          </a:p>
          <a:p>
            <a:pPr>
              <a:spcBef>
                <a:spcPts val="1200"/>
              </a:spcBef>
            </a:pPr>
            <a:r>
              <a:rPr lang="en-GB" sz="2200" dirty="0" smtClean="0">
                <a:solidFill>
                  <a:srgbClr val="0E4194"/>
                </a:solidFill>
              </a:rPr>
              <a:t>Projects addressing issues from all Priority Areas</a:t>
            </a:r>
            <a:endParaRPr lang="en-GB" sz="1800" dirty="0" smtClean="0">
              <a:solidFill>
                <a:srgbClr val="0E4194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200" dirty="0" smtClean="0">
                <a:solidFill>
                  <a:srgbClr val="0E4194"/>
                </a:solidFill>
              </a:rPr>
              <a:t>Two types of projects:</a:t>
            </a:r>
            <a:endParaRPr lang="en-GB" sz="2200" dirty="0">
              <a:solidFill>
                <a:srgbClr val="0E4194"/>
              </a:solidFill>
            </a:endParaRPr>
          </a:p>
          <a:p>
            <a:pPr marL="360363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A) </a:t>
            </a:r>
            <a:r>
              <a:rPr lang="en-US" sz="1800" u="sng" dirty="0" smtClean="0">
                <a:solidFill>
                  <a:srgbClr val="0E4194"/>
                </a:solidFill>
              </a:rPr>
              <a:t>A </a:t>
            </a:r>
            <a:r>
              <a:rPr lang="en-US" sz="1800" u="sng" dirty="0">
                <a:solidFill>
                  <a:srgbClr val="0E4194"/>
                </a:solidFill>
              </a:rPr>
              <a:t>specific part of a larger </a:t>
            </a:r>
            <a:r>
              <a:rPr lang="en-US" sz="1800" u="sng" dirty="0" smtClean="0">
                <a:solidFill>
                  <a:srgbClr val="0E4194"/>
                </a:solidFill>
              </a:rPr>
              <a:t>project</a:t>
            </a:r>
            <a:r>
              <a:rPr lang="en-US" sz="1800" dirty="0" smtClean="0">
                <a:solidFill>
                  <a:srgbClr val="0E4194"/>
                </a:solidFill>
              </a:rPr>
              <a:t> (total </a:t>
            </a:r>
            <a:r>
              <a:rPr lang="en-US" sz="1800" dirty="0">
                <a:solidFill>
                  <a:srgbClr val="0E4194"/>
                </a:solidFill>
              </a:rPr>
              <a:t>value and duration </a:t>
            </a:r>
            <a:r>
              <a:rPr lang="en-US" sz="1800" dirty="0" smtClean="0">
                <a:solidFill>
                  <a:srgbClr val="0E4194"/>
                </a:solidFill>
              </a:rPr>
              <a:t>of the overall project goes </a:t>
            </a:r>
            <a:r>
              <a:rPr lang="en-US" sz="1800" dirty="0">
                <a:solidFill>
                  <a:srgbClr val="0E4194"/>
                </a:solidFill>
              </a:rPr>
              <a:t>beyond the framework of START (yet below 25M€</a:t>
            </a:r>
            <a:r>
              <a:rPr lang="en-US" sz="1800" dirty="0" smtClean="0">
                <a:solidFill>
                  <a:srgbClr val="0E4194"/>
                </a:solidFill>
              </a:rPr>
              <a:t>))</a:t>
            </a:r>
            <a:endParaRPr lang="en-US" sz="1800" dirty="0">
              <a:solidFill>
                <a:srgbClr val="0E4194"/>
              </a:solidFill>
            </a:endParaRPr>
          </a:p>
          <a:p>
            <a:pPr marL="360363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E4194"/>
                </a:solidFill>
              </a:rPr>
              <a:t>B) </a:t>
            </a:r>
            <a:r>
              <a:rPr lang="en-US" sz="1800" u="sng" dirty="0" smtClean="0">
                <a:solidFill>
                  <a:srgbClr val="0E4194"/>
                </a:solidFill>
              </a:rPr>
              <a:t>Implementation </a:t>
            </a:r>
            <a:r>
              <a:rPr lang="en-US" sz="1800" u="sng" dirty="0">
                <a:solidFill>
                  <a:srgbClr val="0E4194"/>
                </a:solidFill>
              </a:rPr>
              <a:t>of a small </a:t>
            </a:r>
            <a:r>
              <a:rPr lang="en-US" sz="1800" u="sng" dirty="0" smtClean="0">
                <a:solidFill>
                  <a:srgbClr val="0E4194"/>
                </a:solidFill>
              </a:rPr>
              <a:t>project</a:t>
            </a:r>
            <a:endParaRPr lang="en-US" sz="1800" dirty="0" smtClean="0">
              <a:solidFill>
                <a:srgbClr val="0E4194"/>
              </a:solidFill>
            </a:endParaRPr>
          </a:p>
        </p:txBody>
      </p:sp>
      <p:pic>
        <p:nvPicPr>
          <p:cNvPr id="5" name="Picture 2" descr="G:\EUROVIENNA\03 Projekte\01 Aktuell\14-02 PAC10 - START\13 Kommunikation\Logo - START\DRS START logo 2_ 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03909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94470" y="14865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What is a START project?</a:t>
            </a:r>
          </a:p>
        </p:txBody>
      </p:sp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27585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83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76932" y="1484784"/>
            <a:ext cx="748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What types of activities are funded?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3700"/>
            <a:ext cx="7193183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7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564904"/>
            <a:ext cx="7848872" cy="33843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Project duration / START support: </a:t>
            </a:r>
            <a:r>
              <a:rPr lang="en-US" sz="2200" b="1" dirty="0" smtClean="0">
                <a:solidFill>
                  <a:srgbClr val="0E4194"/>
                </a:solidFill>
              </a:rPr>
              <a:t>between 6 months and 1 year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EU/START allocation: between </a:t>
            </a:r>
            <a:r>
              <a:rPr lang="en-US" sz="2200" b="1" dirty="0" smtClean="0">
                <a:solidFill>
                  <a:srgbClr val="0E4194"/>
                </a:solidFill>
              </a:rPr>
              <a:t>€10.000 </a:t>
            </a:r>
            <a:r>
              <a:rPr lang="en-US" sz="2200" dirty="0" smtClean="0">
                <a:solidFill>
                  <a:srgbClr val="0E4194"/>
                </a:solidFill>
              </a:rPr>
              <a:t>and </a:t>
            </a:r>
            <a:r>
              <a:rPr lang="en-US" sz="2200" b="1" dirty="0" smtClean="0">
                <a:solidFill>
                  <a:srgbClr val="0E4194"/>
                </a:solidFill>
              </a:rPr>
              <a:t>€40.000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90% of project costs can be reimbursed - START co-finances </a:t>
            </a:r>
            <a:r>
              <a:rPr lang="en-US" sz="2200" b="1" dirty="0" smtClean="0">
                <a:solidFill>
                  <a:srgbClr val="0E4194"/>
                </a:solidFill>
              </a:rPr>
              <a:t>90</a:t>
            </a:r>
            <a:r>
              <a:rPr lang="en-US" sz="2200" b="1" dirty="0">
                <a:solidFill>
                  <a:srgbClr val="0E4194"/>
                </a:solidFill>
              </a:rPr>
              <a:t>%</a:t>
            </a:r>
            <a:r>
              <a:rPr lang="en-US" sz="2200" dirty="0">
                <a:solidFill>
                  <a:srgbClr val="0E4194"/>
                </a:solidFill>
              </a:rPr>
              <a:t> of the project´s </a:t>
            </a:r>
            <a:r>
              <a:rPr lang="en-US" sz="2200" dirty="0" smtClean="0">
                <a:solidFill>
                  <a:srgbClr val="0E4194"/>
                </a:solidFill>
              </a:rPr>
              <a:t>budget – remaining </a:t>
            </a:r>
            <a:r>
              <a:rPr lang="en-US" sz="2200" b="1" dirty="0" smtClean="0">
                <a:solidFill>
                  <a:srgbClr val="0E4194"/>
                </a:solidFill>
              </a:rPr>
              <a:t>10%</a:t>
            </a:r>
            <a:r>
              <a:rPr lang="en-US" sz="2200" dirty="0" smtClean="0">
                <a:solidFill>
                  <a:srgbClr val="0E4194"/>
                </a:solidFill>
              </a:rPr>
              <a:t> must be brought by the partners (or other non-EU donors)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0E4194"/>
                </a:solidFill>
              </a:rPr>
              <a:t>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0E4194"/>
                </a:solidFill>
              </a:rPr>
              <a:t>Example of financing structure: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>
              <a:solidFill>
                <a:srgbClr val="0E4194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E4194"/>
                </a:solidFill>
              </a:rPr>
              <a:t>Official language is </a:t>
            </a:r>
            <a:r>
              <a:rPr lang="en-US" sz="2200" b="1" dirty="0" smtClean="0">
                <a:solidFill>
                  <a:srgbClr val="0E4194"/>
                </a:solidFill>
              </a:rPr>
              <a:t>English </a:t>
            </a:r>
            <a:r>
              <a:rPr lang="en-US" sz="2200" dirty="0" smtClean="0">
                <a:solidFill>
                  <a:srgbClr val="0E4194"/>
                </a:solidFill>
              </a:rPr>
              <a:t>(application, contracting, reporting)</a:t>
            </a:r>
          </a:p>
          <a:p>
            <a:pPr>
              <a:spcBef>
                <a:spcPts val="600"/>
              </a:spcBef>
            </a:pPr>
            <a:endParaRPr lang="en-GB" sz="2200" dirty="0" smtClean="0">
              <a:solidFill>
                <a:srgbClr val="0E41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814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Characteristics of START support</a:t>
            </a:r>
          </a:p>
        </p:txBody>
      </p:sp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63156"/>
            <a:ext cx="4023360" cy="893445"/>
          </a:xfrm>
          <a:prstGeom prst="rect">
            <a:avLst/>
          </a:prstGeom>
          <a:noFill/>
          <a:ln w="19050">
            <a:noFill/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2283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20888"/>
            <a:ext cx="7848872" cy="3600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GB" sz="2200" u="sng" dirty="0">
                <a:solidFill>
                  <a:srgbClr val="0E4194"/>
                </a:solidFill>
              </a:rPr>
              <a:t>Eligible </a:t>
            </a:r>
            <a:r>
              <a:rPr lang="en-GB" sz="2200" u="sng" dirty="0" smtClean="0">
                <a:solidFill>
                  <a:srgbClr val="0E4194"/>
                </a:solidFill>
              </a:rPr>
              <a:t>applicants: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Bodies established under </a:t>
            </a:r>
            <a:r>
              <a:rPr lang="en-US" sz="1800" b="1" dirty="0" smtClean="0">
                <a:solidFill>
                  <a:srgbClr val="0E4194"/>
                </a:solidFill>
              </a:rPr>
              <a:t>public</a:t>
            </a:r>
            <a:r>
              <a:rPr lang="en-US" sz="1800" dirty="0" smtClean="0">
                <a:solidFill>
                  <a:srgbClr val="0E4194"/>
                </a:solidFill>
              </a:rPr>
              <a:t> or </a:t>
            </a:r>
            <a:r>
              <a:rPr lang="en-US" sz="1800" b="1" dirty="0" smtClean="0">
                <a:solidFill>
                  <a:srgbClr val="0E4194"/>
                </a:solidFill>
              </a:rPr>
              <a:t>private</a:t>
            </a:r>
            <a:r>
              <a:rPr lang="en-US" sz="1800" dirty="0" smtClean="0">
                <a:solidFill>
                  <a:srgbClr val="0E4194"/>
                </a:solidFill>
              </a:rPr>
              <a:t> law not having </a:t>
            </a:r>
            <a:r>
              <a:rPr lang="en-US" sz="1800" dirty="0">
                <a:solidFill>
                  <a:srgbClr val="0E4194"/>
                </a:solidFill>
              </a:rPr>
              <a:t>a predominantly </a:t>
            </a:r>
            <a:r>
              <a:rPr lang="en-US" sz="1800" dirty="0" smtClean="0">
                <a:solidFill>
                  <a:srgbClr val="0E4194"/>
                </a:solidFill>
              </a:rPr>
              <a:t>industrial or commercial character and having legal personality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err="1" smtClean="0">
                <a:solidFill>
                  <a:srgbClr val="0E4194"/>
                </a:solidFill>
              </a:rPr>
              <a:t>Organisations</a:t>
            </a:r>
            <a:r>
              <a:rPr lang="en-US" sz="1800" dirty="0" smtClean="0">
                <a:solidFill>
                  <a:srgbClr val="0E4194"/>
                </a:solidFill>
              </a:rPr>
              <a:t> </a:t>
            </a:r>
            <a:r>
              <a:rPr lang="en-US" sz="1800" b="1" dirty="0" smtClean="0">
                <a:solidFill>
                  <a:srgbClr val="0E4194"/>
                </a:solidFill>
              </a:rPr>
              <a:t>located </a:t>
            </a:r>
            <a:r>
              <a:rPr lang="en-US" sz="1800" b="1" dirty="0">
                <a:solidFill>
                  <a:srgbClr val="0E4194"/>
                </a:solidFill>
              </a:rPr>
              <a:t>in the Danube Region </a:t>
            </a:r>
            <a:r>
              <a:rPr lang="en-US" sz="1800" dirty="0">
                <a:solidFill>
                  <a:srgbClr val="0E4194"/>
                </a:solidFill>
              </a:rPr>
              <a:t>(seat or department dealing with the project</a:t>
            </a:r>
            <a:r>
              <a:rPr lang="en-US" sz="1800" dirty="0" smtClean="0">
                <a:solidFill>
                  <a:srgbClr val="0E4194"/>
                </a:solidFill>
              </a:rPr>
              <a:t>) with </a:t>
            </a:r>
            <a:r>
              <a:rPr lang="en-US" sz="1800" dirty="0">
                <a:solidFill>
                  <a:srgbClr val="0E4194"/>
                </a:solidFill>
              </a:rPr>
              <a:t>a preference to </a:t>
            </a:r>
            <a:r>
              <a:rPr lang="en-US" sz="1800" b="1" dirty="0">
                <a:solidFill>
                  <a:srgbClr val="0E4194"/>
                </a:solidFill>
              </a:rPr>
              <a:t>non-governmental</a:t>
            </a:r>
            <a:r>
              <a:rPr lang="en-US" sz="1800" dirty="0">
                <a:solidFill>
                  <a:srgbClr val="0E4194"/>
                </a:solidFill>
              </a:rPr>
              <a:t> and </a:t>
            </a:r>
            <a:r>
              <a:rPr lang="en-US" sz="1800" b="1" dirty="0">
                <a:solidFill>
                  <a:srgbClr val="0E4194"/>
                </a:solidFill>
              </a:rPr>
              <a:t>non-profit</a:t>
            </a:r>
            <a:r>
              <a:rPr lang="en-US" sz="1800" dirty="0">
                <a:solidFill>
                  <a:srgbClr val="0E4194"/>
                </a:solidFill>
              </a:rPr>
              <a:t> </a:t>
            </a:r>
            <a:r>
              <a:rPr lang="en-US" sz="1800" dirty="0" err="1">
                <a:solidFill>
                  <a:srgbClr val="0E4194"/>
                </a:solidFill>
              </a:rPr>
              <a:t>organisations</a:t>
            </a:r>
            <a:r>
              <a:rPr lang="en-US" sz="1800" dirty="0">
                <a:solidFill>
                  <a:srgbClr val="0E4194"/>
                </a:solidFill>
              </a:rPr>
              <a:t>, </a:t>
            </a:r>
            <a:r>
              <a:rPr lang="en-US" sz="1800" b="1" dirty="0">
                <a:solidFill>
                  <a:srgbClr val="0E4194"/>
                </a:solidFill>
              </a:rPr>
              <a:t>municipalities</a:t>
            </a:r>
            <a:r>
              <a:rPr lang="en-US" sz="1800" dirty="0">
                <a:solidFill>
                  <a:srgbClr val="0E4194"/>
                </a:solidFill>
              </a:rPr>
              <a:t> and </a:t>
            </a:r>
            <a:r>
              <a:rPr lang="en-US" sz="1800" b="1" dirty="0">
                <a:solidFill>
                  <a:srgbClr val="0E4194"/>
                </a:solidFill>
              </a:rPr>
              <a:t>local </a:t>
            </a:r>
            <a:r>
              <a:rPr lang="en-US" sz="1800" b="1" dirty="0" smtClean="0">
                <a:solidFill>
                  <a:srgbClr val="0E4194"/>
                </a:solidFill>
              </a:rPr>
              <a:t>governments </a:t>
            </a:r>
          </a:p>
          <a:p>
            <a:pPr marL="342900" lvl="1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u="sng" dirty="0">
                <a:solidFill>
                  <a:srgbClr val="0E4194"/>
                </a:solidFill>
              </a:rPr>
              <a:t>Not eligible:</a:t>
            </a:r>
          </a:p>
          <a:p>
            <a:pPr marL="685800" lvl="1" algn="just">
              <a:spcBef>
                <a:spcPts val="1200"/>
              </a:spcBef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E4194"/>
                </a:solidFill>
              </a:rPr>
              <a:t>Individual persons</a:t>
            </a:r>
            <a:endParaRPr lang="en-GB" sz="1800" b="1" dirty="0" smtClean="0">
              <a:solidFill>
                <a:srgbClr val="0E4194"/>
              </a:solidFill>
            </a:endParaRPr>
          </a:p>
          <a:p>
            <a:pPr algn="just">
              <a:spcBef>
                <a:spcPts val="1200"/>
              </a:spcBef>
            </a:pPr>
            <a:endParaRPr lang="en-GB" sz="2200" dirty="0">
              <a:solidFill>
                <a:srgbClr val="0E41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4470" y="15585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0E4194"/>
                </a:solidFill>
              </a:rPr>
              <a:t>Basic </a:t>
            </a:r>
            <a:r>
              <a:rPr lang="en-US" sz="3600" b="1" dirty="0">
                <a:solidFill>
                  <a:srgbClr val="0E4194"/>
                </a:solidFill>
              </a:rPr>
              <a:t>eligibility </a:t>
            </a:r>
            <a:r>
              <a:rPr lang="en-US" sz="3600" b="1" dirty="0" smtClean="0">
                <a:solidFill>
                  <a:srgbClr val="0E4194"/>
                </a:solidFill>
              </a:rPr>
              <a:t>criteria (I)</a:t>
            </a:r>
          </a:p>
        </p:txBody>
      </p:sp>
    </p:spTree>
    <p:extLst>
      <p:ext uri="{BB962C8B-B14F-4D97-AF65-F5344CB8AC3E}">
        <p14:creationId xmlns:p14="http://schemas.microsoft.com/office/powerpoint/2010/main" val="1772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Design</Template>
  <TotalTime>0</TotalTime>
  <Words>2008</Words>
  <Application>Microsoft Office PowerPoint</Application>
  <PresentationFormat>Bildschirmpräsentation (4:3)</PresentationFormat>
  <Paragraphs>283</Paragraphs>
  <Slides>32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PPP Design</vt:lpstr>
      <vt:lpstr>START – Danube Region Project Fund 1st Call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Pabst Gudrun</dc:creator>
  <cp:lastModifiedBy>Pabst Gudrun</cp:lastModifiedBy>
  <cp:revision>109</cp:revision>
  <cp:lastPrinted>2014-07-10T09:30:55Z</cp:lastPrinted>
  <dcterms:created xsi:type="dcterms:W3CDTF">2014-07-01T15:07:54Z</dcterms:created>
  <dcterms:modified xsi:type="dcterms:W3CDTF">2014-07-18T13:12:18Z</dcterms:modified>
</cp:coreProperties>
</file>